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7" r:id="rId2"/>
    <p:sldId id="368" r:id="rId3"/>
    <p:sldId id="369" r:id="rId4"/>
    <p:sldId id="348" r:id="rId5"/>
    <p:sldId id="375" r:id="rId6"/>
    <p:sldId id="376" r:id="rId7"/>
    <p:sldId id="378" r:id="rId8"/>
    <p:sldId id="377" r:id="rId9"/>
    <p:sldId id="379" r:id="rId10"/>
    <p:sldId id="380" r:id="rId11"/>
    <p:sldId id="30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78371"/>
    <a:srgbClr val="454BC7"/>
    <a:srgbClr val="1FAD95"/>
    <a:srgbClr val="757AD5"/>
    <a:srgbClr val="2A3D9A"/>
    <a:srgbClr val="4577C7"/>
    <a:srgbClr val="FFFFFF"/>
    <a:srgbClr val="5B86CD"/>
    <a:srgbClr val="0D0D0D"/>
    <a:srgbClr val="D15F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073" autoAdjust="0"/>
  </p:normalViewPr>
  <p:slideViewPr>
    <p:cSldViewPr snapToGrid="0">
      <p:cViewPr>
        <p:scale>
          <a:sx n="75" d="100"/>
          <a:sy n="75" d="100"/>
        </p:scale>
        <p:origin x="360" y="-726"/>
      </p:cViewPr>
      <p:guideLst>
        <p:guide orient="horz" pos="4319"/>
        <p:guide pos="12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6550B-6255-4C0C-93F3-03646AAB2A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1F04E-D61E-4361-8F2F-D32FA823F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56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FA8C-7147-4324-8EF8-56670696103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A3DCE3-E2AA-4782-9BAD-1340DF2D461C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1495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4213"/>
            <a:ext cx="6097588" cy="3430587"/>
          </a:xfrm>
          <a:ln/>
        </p:spPr>
      </p:sp>
      <p:sp>
        <p:nvSpPr>
          <p:cNvPr id="149508" name="Заметки 2"/>
          <p:cNvSpPr>
            <a:spLocks noGrp="1"/>
          </p:cNvSpPr>
          <p:nvPr>
            <p:ph type="body" idx="1"/>
          </p:nvPr>
        </p:nvSpPr>
        <p:spPr>
          <a:xfrm>
            <a:off x="686124" y="4344575"/>
            <a:ext cx="5485754" cy="411568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42" tIns="45271" rIns="90542" bIns="45271"/>
          <a:lstStyle/>
          <a:p>
            <a:pPr eaLnBrk="1" hangingPunct="1"/>
            <a:endParaRPr lang="ru-RU" altLang="ru-RU" smtClean="0"/>
          </a:p>
        </p:txBody>
      </p:sp>
      <p:sp>
        <p:nvSpPr>
          <p:cNvPr id="149509" name="Номер слайда 3"/>
          <p:cNvSpPr txBox="1">
            <a:spLocks noGrp="1"/>
          </p:cNvSpPr>
          <p:nvPr/>
        </p:nvSpPr>
        <p:spPr bwMode="auto">
          <a:xfrm>
            <a:off x="3882649" y="8684746"/>
            <a:ext cx="2973737" cy="4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42" tIns="45271" rIns="90542" bIns="45271" anchor="b"/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03288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03288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03288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03288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215D63C-71BD-472D-A2B8-9BD40AE55136}" type="slidenum">
              <a:rPr kumimoji="0" lang="ru-RU" altLang="ru-RU" sz="11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5</a:t>
            </a:fld>
            <a:endParaRPr kumimoji="0" lang="ru-RU" altLang="ru-RU" sz="11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34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76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290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62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21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96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316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41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564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736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019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ACA1-C63F-48D8-B670-547D9EEB51D4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21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3165" y="-1"/>
            <a:ext cx="1892777" cy="3074606"/>
          </a:xfrm>
          <a:prstGeom prst="rect">
            <a:avLst/>
          </a:prstGeom>
          <a:solidFill>
            <a:srgbClr val="FFFFFF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113888" y="5014532"/>
            <a:ext cx="9078112" cy="971124"/>
          </a:xfrm>
          <a:prstGeom prst="rect">
            <a:avLst/>
          </a:prstGeom>
          <a:solidFill>
            <a:srgbClr val="0D0D0D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13889" y="5014532"/>
            <a:ext cx="86512" cy="971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-1" y="4768837"/>
            <a:ext cx="12190413" cy="182293"/>
          </a:xfrm>
          <a:prstGeom prst="rect">
            <a:avLst/>
          </a:prstGeom>
          <a:solidFill>
            <a:srgbClr val="1FAD9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87" y="6050051"/>
            <a:ext cx="12190413" cy="182293"/>
          </a:xfrm>
          <a:prstGeom prst="rect">
            <a:avLst/>
          </a:prstGeom>
          <a:solidFill>
            <a:srgbClr val="1FAD9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474299" y="0"/>
            <a:ext cx="3717701" cy="6318368"/>
          </a:xfrm>
          <a:prstGeom prst="triangle">
            <a:avLst>
              <a:gd name="adj" fmla="val 100000"/>
            </a:avLst>
          </a:prstGeom>
          <a:solidFill>
            <a:srgbClr val="4577C7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10333149" y="0"/>
            <a:ext cx="1858851" cy="6318368"/>
          </a:xfrm>
          <a:prstGeom prst="triangle">
            <a:avLst>
              <a:gd name="adj" fmla="val 100000"/>
            </a:avLst>
          </a:prstGeom>
          <a:solidFill>
            <a:schemeClr val="bg1"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604360" y="5256142"/>
            <a:ext cx="760026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altLang="ru-RU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ОНКОЛОГИЧЕСКИЙ КОНСИЛИУМ</a:t>
            </a:r>
            <a:endParaRPr lang="ru-RU" altLang="ru-RU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33165" y="3074605"/>
            <a:ext cx="1892777" cy="202618"/>
          </a:xfrm>
          <a:prstGeom prst="rect">
            <a:avLst/>
          </a:prstGeom>
          <a:solidFill>
            <a:srgbClr val="FFFFFF">
              <a:alpha val="9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1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4"/>
          <p:cNvSpPr txBox="1">
            <a:spLocks/>
          </p:cNvSpPr>
          <p:nvPr/>
        </p:nvSpPr>
        <p:spPr>
          <a:xfrm>
            <a:off x="609600" y="317500"/>
            <a:ext cx="10693400" cy="649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kumimoji="0" lang="ru-RU" alt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  <a:r>
              <a:rPr lang="ru-RU" alt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ОТМЕНА </a:t>
            </a:r>
            <a:r>
              <a:rPr kumimoji="0" lang="ru-RU" alt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ГОСПИТАЛИЗАЦИИ</a:t>
            </a:r>
            <a:endParaRPr kumimoji="0" lang="ru-RU" altLang="ru-RU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Группа 6927"/>
          <p:cNvGrpSpPr/>
          <p:nvPr/>
        </p:nvGrpSpPr>
        <p:grpSpPr>
          <a:xfrm>
            <a:off x="6526855" y="1393534"/>
            <a:ext cx="539751" cy="541338"/>
            <a:chOff x="3665538" y="4883150"/>
            <a:chExt cx="539751" cy="541338"/>
          </a:xfrm>
          <a:solidFill>
            <a:schemeClr val="bg1"/>
          </a:solidFill>
        </p:grpSpPr>
        <p:sp>
          <p:nvSpPr>
            <p:cNvPr id="15" name="Freeform 4436"/>
            <p:cNvSpPr>
              <a:spLocks noEditPoints="1"/>
            </p:cNvSpPr>
            <p:nvPr/>
          </p:nvSpPr>
          <p:spPr bwMode="auto">
            <a:xfrm>
              <a:off x="3665538" y="4883150"/>
              <a:ext cx="373063" cy="374650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6" y="70"/>
                </a:cxn>
                <a:cxn ang="0">
                  <a:pos x="31" y="117"/>
                </a:cxn>
                <a:cxn ang="0">
                  <a:pos x="46" y="166"/>
                </a:cxn>
                <a:cxn ang="0">
                  <a:pos x="85" y="198"/>
                </a:cxn>
                <a:cxn ang="0">
                  <a:pos x="140" y="201"/>
                </a:cxn>
                <a:cxn ang="0">
                  <a:pos x="193" y="160"/>
                </a:cxn>
                <a:cxn ang="0">
                  <a:pos x="202" y="101"/>
                </a:cxn>
                <a:cxn ang="0">
                  <a:pos x="179" y="56"/>
                </a:cxn>
                <a:cxn ang="0">
                  <a:pos x="135" y="34"/>
                </a:cxn>
                <a:cxn ang="0">
                  <a:pos x="136" y="23"/>
                </a:cxn>
                <a:cxn ang="0">
                  <a:pos x="186" y="49"/>
                </a:cxn>
                <a:cxn ang="0">
                  <a:pos x="213" y="99"/>
                </a:cxn>
                <a:cxn ang="0">
                  <a:pos x="207" y="154"/>
                </a:cxn>
                <a:cxn ang="0">
                  <a:pos x="171" y="198"/>
                </a:cxn>
                <a:cxn ang="0">
                  <a:pos x="118" y="214"/>
                </a:cxn>
                <a:cxn ang="0">
                  <a:pos x="64" y="198"/>
                </a:cxn>
                <a:cxn ang="0">
                  <a:pos x="29" y="154"/>
                </a:cxn>
                <a:cxn ang="0">
                  <a:pos x="24" y="99"/>
                </a:cxn>
                <a:cxn ang="0">
                  <a:pos x="50" y="49"/>
                </a:cxn>
                <a:cxn ang="0">
                  <a:pos x="99" y="23"/>
                </a:cxn>
                <a:cxn ang="0">
                  <a:pos x="96" y="12"/>
                </a:cxn>
                <a:cxn ang="0">
                  <a:pos x="41" y="42"/>
                </a:cxn>
                <a:cxn ang="0">
                  <a:pos x="13" y="97"/>
                </a:cxn>
                <a:cxn ang="0">
                  <a:pos x="22" y="165"/>
                </a:cxn>
                <a:cxn ang="0">
                  <a:pos x="70" y="214"/>
                </a:cxn>
                <a:cxn ang="0">
                  <a:pos x="139" y="223"/>
                </a:cxn>
                <a:cxn ang="0">
                  <a:pos x="194" y="193"/>
                </a:cxn>
                <a:cxn ang="0">
                  <a:pos x="223" y="139"/>
                </a:cxn>
                <a:cxn ang="0">
                  <a:pos x="218" y="77"/>
                </a:cxn>
                <a:cxn ang="0">
                  <a:pos x="178" y="29"/>
                </a:cxn>
                <a:cxn ang="0">
                  <a:pos x="118" y="10"/>
                </a:cxn>
                <a:cxn ang="0">
                  <a:pos x="163" y="9"/>
                </a:cxn>
                <a:cxn ang="0">
                  <a:pos x="216" y="52"/>
                </a:cxn>
                <a:cxn ang="0">
                  <a:pos x="235" y="117"/>
                </a:cxn>
                <a:cxn ang="0">
                  <a:pos x="216" y="182"/>
                </a:cxn>
                <a:cxn ang="0">
                  <a:pos x="163" y="226"/>
                </a:cxn>
                <a:cxn ang="0">
                  <a:pos x="91" y="233"/>
                </a:cxn>
                <a:cxn ang="0">
                  <a:pos x="26" y="191"/>
                </a:cxn>
                <a:cxn ang="0">
                  <a:pos x="0" y="117"/>
                </a:cxn>
                <a:cxn ang="0">
                  <a:pos x="20" y="53"/>
                </a:cxn>
                <a:cxn ang="0">
                  <a:pos x="73" y="9"/>
                </a:cxn>
              </a:cxnLst>
              <a:rect l="0" t="0" r="r" b="b"/>
              <a:pathLst>
                <a:path w="235" h="236">
                  <a:moveTo>
                    <a:pt x="118" y="32"/>
                  </a:moveTo>
                  <a:lnTo>
                    <a:pt x="101" y="34"/>
                  </a:lnTo>
                  <a:lnTo>
                    <a:pt x="85" y="38"/>
                  </a:lnTo>
                  <a:lnTo>
                    <a:pt x="70" y="46"/>
                  </a:lnTo>
                  <a:lnTo>
                    <a:pt x="57" y="56"/>
                  </a:lnTo>
                  <a:lnTo>
                    <a:pt x="46" y="70"/>
                  </a:lnTo>
                  <a:lnTo>
                    <a:pt x="38" y="84"/>
                  </a:lnTo>
                  <a:lnTo>
                    <a:pt x="33" y="101"/>
                  </a:lnTo>
                  <a:lnTo>
                    <a:pt x="31" y="117"/>
                  </a:lnTo>
                  <a:lnTo>
                    <a:pt x="33" y="135"/>
                  </a:lnTo>
                  <a:lnTo>
                    <a:pt x="38" y="151"/>
                  </a:lnTo>
                  <a:lnTo>
                    <a:pt x="46" y="166"/>
                  </a:lnTo>
                  <a:lnTo>
                    <a:pt x="57" y="179"/>
                  </a:lnTo>
                  <a:lnTo>
                    <a:pt x="70" y="190"/>
                  </a:lnTo>
                  <a:lnTo>
                    <a:pt x="85" y="198"/>
                  </a:lnTo>
                  <a:lnTo>
                    <a:pt x="101" y="203"/>
                  </a:lnTo>
                  <a:lnTo>
                    <a:pt x="118" y="204"/>
                  </a:lnTo>
                  <a:lnTo>
                    <a:pt x="140" y="201"/>
                  </a:lnTo>
                  <a:lnTo>
                    <a:pt x="161" y="192"/>
                  </a:lnTo>
                  <a:lnTo>
                    <a:pt x="180" y="179"/>
                  </a:lnTo>
                  <a:lnTo>
                    <a:pt x="193" y="160"/>
                  </a:lnTo>
                  <a:lnTo>
                    <a:pt x="201" y="140"/>
                  </a:lnTo>
                  <a:lnTo>
                    <a:pt x="204" y="117"/>
                  </a:lnTo>
                  <a:lnTo>
                    <a:pt x="202" y="101"/>
                  </a:lnTo>
                  <a:lnTo>
                    <a:pt x="198" y="84"/>
                  </a:lnTo>
                  <a:lnTo>
                    <a:pt x="190" y="70"/>
                  </a:lnTo>
                  <a:lnTo>
                    <a:pt x="179" y="56"/>
                  </a:lnTo>
                  <a:lnTo>
                    <a:pt x="166" y="46"/>
                  </a:lnTo>
                  <a:lnTo>
                    <a:pt x="152" y="38"/>
                  </a:lnTo>
                  <a:lnTo>
                    <a:pt x="135" y="34"/>
                  </a:lnTo>
                  <a:lnTo>
                    <a:pt x="118" y="32"/>
                  </a:lnTo>
                  <a:close/>
                  <a:moveTo>
                    <a:pt x="118" y="21"/>
                  </a:moveTo>
                  <a:lnTo>
                    <a:pt x="136" y="23"/>
                  </a:lnTo>
                  <a:lnTo>
                    <a:pt x="155" y="29"/>
                  </a:lnTo>
                  <a:lnTo>
                    <a:pt x="171" y="37"/>
                  </a:lnTo>
                  <a:lnTo>
                    <a:pt x="186" y="49"/>
                  </a:lnTo>
                  <a:lnTo>
                    <a:pt x="198" y="64"/>
                  </a:lnTo>
                  <a:lnTo>
                    <a:pt x="207" y="80"/>
                  </a:lnTo>
                  <a:lnTo>
                    <a:pt x="213" y="99"/>
                  </a:lnTo>
                  <a:lnTo>
                    <a:pt x="215" y="117"/>
                  </a:lnTo>
                  <a:lnTo>
                    <a:pt x="213" y="136"/>
                  </a:lnTo>
                  <a:lnTo>
                    <a:pt x="207" y="154"/>
                  </a:lnTo>
                  <a:lnTo>
                    <a:pt x="198" y="171"/>
                  </a:lnTo>
                  <a:lnTo>
                    <a:pt x="187" y="186"/>
                  </a:lnTo>
                  <a:lnTo>
                    <a:pt x="171" y="198"/>
                  </a:lnTo>
                  <a:lnTo>
                    <a:pt x="155" y="207"/>
                  </a:lnTo>
                  <a:lnTo>
                    <a:pt x="136" y="212"/>
                  </a:lnTo>
                  <a:lnTo>
                    <a:pt x="118" y="214"/>
                  </a:lnTo>
                  <a:lnTo>
                    <a:pt x="99" y="212"/>
                  </a:lnTo>
                  <a:lnTo>
                    <a:pt x="81" y="207"/>
                  </a:lnTo>
                  <a:lnTo>
                    <a:pt x="64" y="198"/>
                  </a:lnTo>
                  <a:lnTo>
                    <a:pt x="50" y="186"/>
                  </a:lnTo>
                  <a:lnTo>
                    <a:pt x="37" y="171"/>
                  </a:lnTo>
                  <a:lnTo>
                    <a:pt x="29" y="154"/>
                  </a:lnTo>
                  <a:lnTo>
                    <a:pt x="24" y="136"/>
                  </a:lnTo>
                  <a:lnTo>
                    <a:pt x="22" y="117"/>
                  </a:lnTo>
                  <a:lnTo>
                    <a:pt x="24" y="99"/>
                  </a:lnTo>
                  <a:lnTo>
                    <a:pt x="29" y="81"/>
                  </a:lnTo>
                  <a:lnTo>
                    <a:pt x="37" y="65"/>
                  </a:lnTo>
                  <a:lnTo>
                    <a:pt x="50" y="49"/>
                  </a:lnTo>
                  <a:lnTo>
                    <a:pt x="64" y="38"/>
                  </a:lnTo>
                  <a:lnTo>
                    <a:pt x="81" y="29"/>
                  </a:lnTo>
                  <a:lnTo>
                    <a:pt x="99" y="23"/>
                  </a:lnTo>
                  <a:lnTo>
                    <a:pt x="118" y="21"/>
                  </a:lnTo>
                  <a:close/>
                  <a:moveTo>
                    <a:pt x="118" y="10"/>
                  </a:moveTo>
                  <a:lnTo>
                    <a:pt x="96" y="12"/>
                  </a:lnTo>
                  <a:lnTo>
                    <a:pt x="77" y="18"/>
                  </a:lnTo>
                  <a:lnTo>
                    <a:pt x="58" y="29"/>
                  </a:lnTo>
                  <a:lnTo>
                    <a:pt x="41" y="42"/>
                  </a:lnTo>
                  <a:lnTo>
                    <a:pt x="28" y="58"/>
                  </a:lnTo>
                  <a:lnTo>
                    <a:pt x="19" y="77"/>
                  </a:lnTo>
                  <a:lnTo>
                    <a:pt x="13" y="97"/>
                  </a:lnTo>
                  <a:lnTo>
                    <a:pt x="11" y="117"/>
                  </a:lnTo>
                  <a:lnTo>
                    <a:pt x="14" y="142"/>
                  </a:lnTo>
                  <a:lnTo>
                    <a:pt x="22" y="165"/>
                  </a:lnTo>
                  <a:lnTo>
                    <a:pt x="34" y="185"/>
                  </a:lnTo>
                  <a:lnTo>
                    <a:pt x="51" y="202"/>
                  </a:lnTo>
                  <a:lnTo>
                    <a:pt x="70" y="214"/>
                  </a:lnTo>
                  <a:lnTo>
                    <a:pt x="93" y="222"/>
                  </a:lnTo>
                  <a:lnTo>
                    <a:pt x="118" y="225"/>
                  </a:lnTo>
                  <a:lnTo>
                    <a:pt x="139" y="223"/>
                  </a:lnTo>
                  <a:lnTo>
                    <a:pt x="159" y="217"/>
                  </a:lnTo>
                  <a:lnTo>
                    <a:pt x="178" y="207"/>
                  </a:lnTo>
                  <a:lnTo>
                    <a:pt x="194" y="193"/>
                  </a:lnTo>
                  <a:lnTo>
                    <a:pt x="207" y="177"/>
                  </a:lnTo>
                  <a:lnTo>
                    <a:pt x="218" y="158"/>
                  </a:lnTo>
                  <a:lnTo>
                    <a:pt x="223" y="139"/>
                  </a:lnTo>
                  <a:lnTo>
                    <a:pt x="225" y="117"/>
                  </a:lnTo>
                  <a:lnTo>
                    <a:pt x="223" y="97"/>
                  </a:lnTo>
                  <a:lnTo>
                    <a:pt x="218" y="77"/>
                  </a:lnTo>
                  <a:lnTo>
                    <a:pt x="207" y="58"/>
                  </a:lnTo>
                  <a:lnTo>
                    <a:pt x="194" y="42"/>
                  </a:lnTo>
                  <a:lnTo>
                    <a:pt x="178" y="29"/>
                  </a:lnTo>
                  <a:lnTo>
                    <a:pt x="159" y="18"/>
                  </a:lnTo>
                  <a:lnTo>
                    <a:pt x="139" y="12"/>
                  </a:lnTo>
                  <a:lnTo>
                    <a:pt x="118" y="10"/>
                  </a:lnTo>
                  <a:close/>
                  <a:moveTo>
                    <a:pt x="118" y="0"/>
                  </a:moveTo>
                  <a:lnTo>
                    <a:pt x="141" y="2"/>
                  </a:lnTo>
                  <a:lnTo>
                    <a:pt x="163" y="9"/>
                  </a:lnTo>
                  <a:lnTo>
                    <a:pt x="183" y="19"/>
                  </a:lnTo>
                  <a:lnTo>
                    <a:pt x="201" y="35"/>
                  </a:lnTo>
                  <a:lnTo>
                    <a:pt x="216" y="52"/>
                  </a:lnTo>
                  <a:lnTo>
                    <a:pt x="226" y="73"/>
                  </a:lnTo>
                  <a:lnTo>
                    <a:pt x="233" y="94"/>
                  </a:lnTo>
                  <a:lnTo>
                    <a:pt x="235" y="117"/>
                  </a:lnTo>
                  <a:lnTo>
                    <a:pt x="233" y="141"/>
                  </a:lnTo>
                  <a:lnTo>
                    <a:pt x="227" y="163"/>
                  </a:lnTo>
                  <a:lnTo>
                    <a:pt x="216" y="182"/>
                  </a:lnTo>
                  <a:lnTo>
                    <a:pt x="201" y="201"/>
                  </a:lnTo>
                  <a:lnTo>
                    <a:pt x="183" y="216"/>
                  </a:lnTo>
                  <a:lnTo>
                    <a:pt x="163" y="226"/>
                  </a:lnTo>
                  <a:lnTo>
                    <a:pt x="141" y="234"/>
                  </a:lnTo>
                  <a:lnTo>
                    <a:pt x="118" y="236"/>
                  </a:lnTo>
                  <a:lnTo>
                    <a:pt x="91" y="233"/>
                  </a:lnTo>
                  <a:lnTo>
                    <a:pt x="66" y="223"/>
                  </a:lnTo>
                  <a:lnTo>
                    <a:pt x="45" y="210"/>
                  </a:lnTo>
                  <a:lnTo>
                    <a:pt x="26" y="191"/>
                  </a:lnTo>
                  <a:lnTo>
                    <a:pt x="13" y="169"/>
                  </a:lnTo>
                  <a:lnTo>
                    <a:pt x="3" y="144"/>
                  </a:lnTo>
                  <a:lnTo>
                    <a:pt x="0" y="117"/>
                  </a:lnTo>
                  <a:lnTo>
                    <a:pt x="2" y="94"/>
                  </a:lnTo>
                  <a:lnTo>
                    <a:pt x="10" y="73"/>
                  </a:lnTo>
                  <a:lnTo>
                    <a:pt x="20" y="53"/>
                  </a:lnTo>
                  <a:lnTo>
                    <a:pt x="34" y="35"/>
                  </a:lnTo>
                  <a:lnTo>
                    <a:pt x="53" y="19"/>
                  </a:lnTo>
                  <a:lnTo>
                    <a:pt x="73" y="9"/>
                  </a:lnTo>
                  <a:lnTo>
                    <a:pt x="95" y="2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4437"/>
            <p:cNvSpPr>
              <a:spLocks/>
            </p:cNvSpPr>
            <p:nvPr/>
          </p:nvSpPr>
          <p:spPr bwMode="auto">
            <a:xfrm>
              <a:off x="3954463" y="5170488"/>
              <a:ext cx="68263" cy="6826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6" y="0"/>
                </a:cxn>
                <a:cxn ang="0">
                  <a:pos x="43" y="17"/>
                </a:cxn>
                <a:cxn ang="0">
                  <a:pos x="36" y="24"/>
                </a:cxn>
                <a:cxn ang="0">
                  <a:pos x="25" y="12"/>
                </a:cxn>
                <a:cxn ang="0">
                  <a:pos x="22" y="17"/>
                </a:cxn>
                <a:cxn ang="0">
                  <a:pos x="16" y="23"/>
                </a:cxn>
                <a:cxn ang="0">
                  <a:pos x="12" y="26"/>
                </a:cxn>
                <a:cxn ang="0">
                  <a:pos x="22" y="37"/>
                </a:cxn>
                <a:cxn ang="0">
                  <a:pos x="15" y="43"/>
                </a:cxn>
                <a:cxn ang="0">
                  <a:pos x="1" y="29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2" y="22"/>
                </a:cxn>
                <a:cxn ang="0">
                  <a:pos x="7" y="18"/>
                </a:cxn>
                <a:cxn ang="0">
                  <a:pos x="17" y="7"/>
                </a:cxn>
                <a:cxn ang="0">
                  <a:pos x="21" y="2"/>
                </a:cxn>
                <a:cxn ang="0">
                  <a:pos x="23" y="1"/>
                </a:cxn>
                <a:cxn ang="0">
                  <a:pos x="24" y="0"/>
                </a:cxn>
              </a:cxnLst>
              <a:rect l="0" t="0" r="r" b="b"/>
              <a:pathLst>
                <a:path w="43" h="43">
                  <a:moveTo>
                    <a:pt x="24" y="0"/>
                  </a:moveTo>
                  <a:lnTo>
                    <a:pt x="26" y="0"/>
                  </a:lnTo>
                  <a:lnTo>
                    <a:pt x="43" y="17"/>
                  </a:lnTo>
                  <a:lnTo>
                    <a:pt x="36" y="24"/>
                  </a:lnTo>
                  <a:lnTo>
                    <a:pt x="25" y="12"/>
                  </a:lnTo>
                  <a:lnTo>
                    <a:pt x="22" y="17"/>
                  </a:lnTo>
                  <a:lnTo>
                    <a:pt x="16" y="23"/>
                  </a:lnTo>
                  <a:lnTo>
                    <a:pt x="12" y="26"/>
                  </a:lnTo>
                  <a:lnTo>
                    <a:pt x="22" y="37"/>
                  </a:lnTo>
                  <a:lnTo>
                    <a:pt x="15" y="43"/>
                  </a:lnTo>
                  <a:lnTo>
                    <a:pt x="1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2"/>
                  </a:lnTo>
                  <a:lnTo>
                    <a:pt x="7" y="18"/>
                  </a:lnTo>
                  <a:lnTo>
                    <a:pt x="17" y="7"/>
                  </a:lnTo>
                  <a:lnTo>
                    <a:pt x="21" y="2"/>
                  </a:lnTo>
                  <a:lnTo>
                    <a:pt x="23" y="1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4438"/>
            <p:cNvSpPr>
              <a:spLocks noEditPoints="1"/>
            </p:cNvSpPr>
            <p:nvPr/>
          </p:nvSpPr>
          <p:spPr bwMode="auto">
            <a:xfrm>
              <a:off x="3965576" y="5183188"/>
              <a:ext cx="228600" cy="228600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106" y="131"/>
                </a:cxn>
                <a:cxn ang="0">
                  <a:pos x="132" y="107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142" y="102"/>
                </a:cxn>
                <a:cxn ang="0">
                  <a:pos x="144" y="107"/>
                </a:cxn>
                <a:cxn ang="0">
                  <a:pos x="143" y="108"/>
                </a:cxn>
                <a:cxn ang="0">
                  <a:pos x="142" y="110"/>
                </a:cxn>
                <a:cxn ang="0">
                  <a:pos x="110" y="143"/>
                </a:cxn>
                <a:cxn ang="0">
                  <a:pos x="109" y="143"/>
                </a:cxn>
                <a:cxn ang="0">
                  <a:pos x="108" y="144"/>
                </a:cxn>
                <a:cxn ang="0">
                  <a:pos x="105" y="144"/>
                </a:cxn>
                <a:cxn ang="0">
                  <a:pos x="103" y="143"/>
                </a:cxn>
                <a:cxn ang="0">
                  <a:pos x="1" y="41"/>
                </a:cxn>
                <a:cxn ang="0">
                  <a:pos x="1" y="40"/>
                </a:cxn>
                <a:cxn ang="0">
                  <a:pos x="0" y="37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144" h="144">
                  <a:moveTo>
                    <a:pt x="37" y="12"/>
                  </a:moveTo>
                  <a:lnTo>
                    <a:pt x="12" y="37"/>
                  </a:lnTo>
                  <a:lnTo>
                    <a:pt x="106" y="131"/>
                  </a:lnTo>
                  <a:lnTo>
                    <a:pt x="132" y="107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142" y="102"/>
                  </a:lnTo>
                  <a:lnTo>
                    <a:pt x="144" y="107"/>
                  </a:lnTo>
                  <a:lnTo>
                    <a:pt x="143" y="108"/>
                  </a:lnTo>
                  <a:lnTo>
                    <a:pt x="142" y="110"/>
                  </a:lnTo>
                  <a:lnTo>
                    <a:pt x="110" y="143"/>
                  </a:lnTo>
                  <a:lnTo>
                    <a:pt x="109" y="143"/>
                  </a:lnTo>
                  <a:lnTo>
                    <a:pt x="108" y="144"/>
                  </a:lnTo>
                  <a:lnTo>
                    <a:pt x="105" y="144"/>
                  </a:lnTo>
                  <a:lnTo>
                    <a:pt x="103" y="143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4439"/>
            <p:cNvSpPr>
              <a:spLocks/>
            </p:cNvSpPr>
            <p:nvPr/>
          </p:nvSpPr>
          <p:spPr bwMode="auto">
            <a:xfrm>
              <a:off x="4025901" y="5229225"/>
              <a:ext cx="152400" cy="152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6" y="89"/>
                </a:cxn>
                <a:cxn ang="0">
                  <a:pos x="89" y="96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96" h="96">
                  <a:moveTo>
                    <a:pt x="7" y="0"/>
                  </a:moveTo>
                  <a:lnTo>
                    <a:pt x="96" y="89"/>
                  </a:lnTo>
                  <a:lnTo>
                    <a:pt x="89" y="96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4440"/>
            <p:cNvSpPr>
              <a:spLocks noEditPoints="1"/>
            </p:cNvSpPr>
            <p:nvPr/>
          </p:nvSpPr>
          <p:spPr bwMode="auto">
            <a:xfrm>
              <a:off x="3965576" y="5183188"/>
              <a:ext cx="93663" cy="92075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21" y="46"/>
                </a:cxn>
                <a:cxn ang="0">
                  <a:pos x="46" y="21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57" y="17"/>
                </a:cxn>
                <a:cxn ang="0">
                  <a:pos x="59" y="21"/>
                </a:cxn>
                <a:cxn ang="0">
                  <a:pos x="58" y="22"/>
                </a:cxn>
                <a:cxn ang="0">
                  <a:pos x="57" y="24"/>
                </a:cxn>
                <a:cxn ang="0">
                  <a:pos x="25" y="57"/>
                </a:cxn>
                <a:cxn ang="0">
                  <a:pos x="23" y="58"/>
                </a:cxn>
                <a:cxn ang="0">
                  <a:pos x="19" y="58"/>
                </a:cxn>
                <a:cxn ang="0">
                  <a:pos x="17" y="57"/>
                </a:cxn>
                <a:cxn ang="0">
                  <a:pos x="1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59" h="58">
                  <a:moveTo>
                    <a:pt x="37" y="12"/>
                  </a:moveTo>
                  <a:lnTo>
                    <a:pt x="12" y="37"/>
                  </a:lnTo>
                  <a:lnTo>
                    <a:pt x="21" y="46"/>
                  </a:lnTo>
                  <a:lnTo>
                    <a:pt x="46" y="21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57" y="17"/>
                  </a:lnTo>
                  <a:lnTo>
                    <a:pt x="59" y="21"/>
                  </a:lnTo>
                  <a:lnTo>
                    <a:pt x="58" y="22"/>
                  </a:lnTo>
                  <a:lnTo>
                    <a:pt x="57" y="24"/>
                  </a:lnTo>
                  <a:lnTo>
                    <a:pt x="25" y="57"/>
                  </a:lnTo>
                  <a:lnTo>
                    <a:pt x="23" y="58"/>
                  </a:lnTo>
                  <a:lnTo>
                    <a:pt x="19" y="58"/>
                  </a:lnTo>
                  <a:lnTo>
                    <a:pt x="17" y="57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4441"/>
            <p:cNvSpPr>
              <a:spLocks noEditPoints="1"/>
            </p:cNvSpPr>
            <p:nvPr/>
          </p:nvSpPr>
          <p:spPr bwMode="auto">
            <a:xfrm>
              <a:off x="4127501" y="5343525"/>
              <a:ext cx="77788" cy="80963"/>
            </a:xfrm>
            <a:custGeom>
              <a:avLst/>
              <a:gdLst/>
              <a:ahLst/>
              <a:cxnLst>
                <a:cxn ang="0">
                  <a:pos x="37" y="13"/>
                </a:cxn>
                <a:cxn ang="0">
                  <a:pos x="11" y="37"/>
                </a:cxn>
                <a:cxn ang="0">
                  <a:pos x="14" y="41"/>
                </a:cxn>
                <a:cxn ang="0">
                  <a:pos x="24" y="39"/>
                </a:cxn>
                <a:cxn ang="0">
                  <a:pos x="32" y="32"/>
                </a:cxn>
                <a:cxn ang="0">
                  <a:pos x="37" y="24"/>
                </a:cxn>
                <a:cxn ang="0">
                  <a:pos x="39" y="15"/>
                </a:cxn>
                <a:cxn ang="0">
                  <a:pos x="37" y="13"/>
                </a:cxn>
                <a:cxn ang="0">
                  <a:pos x="35" y="0"/>
                </a:cxn>
                <a:cxn ang="0">
                  <a:pos x="38" y="0"/>
                </a:cxn>
                <a:cxn ang="0">
                  <a:pos x="40" y="1"/>
                </a:cxn>
                <a:cxn ang="0">
                  <a:pos x="48" y="10"/>
                </a:cxn>
                <a:cxn ang="0">
                  <a:pos x="49" y="12"/>
                </a:cxn>
                <a:cxn ang="0">
                  <a:pos x="49" y="13"/>
                </a:cxn>
                <a:cxn ang="0">
                  <a:pos x="46" y="27"/>
                </a:cxn>
                <a:cxn ang="0">
                  <a:pos x="39" y="40"/>
                </a:cxn>
                <a:cxn ang="0">
                  <a:pos x="27" y="48"/>
                </a:cxn>
                <a:cxn ang="0">
                  <a:pos x="12" y="51"/>
                </a:cxn>
                <a:cxn ang="0">
                  <a:pos x="11" y="51"/>
                </a:cxn>
                <a:cxn ang="0">
                  <a:pos x="9" y="50"/>
                </a:cxn>
                <a:cxn ang="0">
                  <a:pos x="1" y="42"/>
                </a:cxn>
                <a:cxn ang="0">
                  <a:pos x="0" y="40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33" y="1"/>
                </a:cxn>
                <a:cxn ang="0">
                  <a:pos x="35" y="0"/>
                </a:cxn>
              </a:cxnLst>
              <a:rect l="0" t="0" r="r" b="b"/>
              <a:pathLst>
                <a:path w="49" h="51">
                  <a:moveTo>
                    <a:pt x="37" y="13"/>
                  </a:moveTo>
                  <a:lnTo>
                    <a:pt x="11" y="37"/>
                  </a:lnTo>
                  <a:lnTo>
                    <a:pt x="14" y="41"/>
                  </a:lnTo>
                  <a:lnTo>
                    <a:pt x="24" y="39"/>
                  </a:lnTo>
                  <a:lnTo>
                    <a:pt x="32" y="32"/>
                  </a:lnTo>
                  <a:lnTo>
                    <a:pt x="37" y="24"/>
                  </a:lnTo>
                  <a:lnTo>
                    <a:pt x="39" y="15"/>
                  </a:lnTo>
                  <a:lnTo>
                    <a:pt x="37" y="13"/>
                  </a:lnTo>
                  <a:close/>
                  <a:moveTo>
                    <a:pt x="35" y="0"/>
                  </a:moveTo>
                  <a:lnTo>
                    <a:pt x="38" y="0"/>
                  </a:lnTo>
                  <a:lnTo>
                    <a:pt x="40" y="1"/>
                  </a:lnTo>
                  <a:lnTo>
                    <a:pt x="48" y="10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6" y="27"/>
                  </a:lnTo>
                  <a:lnTo>
                    <a:pt x="39" y="40"/>
                  </a:lnTo>
                  <a:lnTo>
                    <a:pt x="27" y="48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9" y="50"/>
                  </a:lnTo>
                  <a:lnTo>
                    <a:pt x="1" y="4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33" y="1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4442"/>
            <p:cNvSpPr>
              <a:spLocks/>
            </p:cNvSpPr>
            <p:nvPr/>
          </p:nvSpPr>
          <p:spPr bwMode="auto">
            <a:xfrm>
              <a:off x="3805238" y="4929188"/>
              <a:ext cx="101600" cy="10001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64" y="7"/>
                </a:cxn>
                <a:cxn ang="0">
                  <a:pos x="7" y="63"/>
                </a:cxn>
                <a:cxn ang="0">
                  <a:pos x="0" y="56"/>
                </a:cxn>
                <a:cxn ang="0">
                  <a:pos x="57" y="0"/>
                </a:cxn>
              </a:cxnLst>
              <a:rect l="0" t="0" r="r" b="b"/>
              <a:pathLst>
                <a:path w="64" h="63">
                  <a:moveTo>
                    <a:pt x="57" y="0"/>
                  </a:moveTo>
                  <a:lnTo>
                    <a:pt x="64" y="7"/>
                  </a:lnTo>
                  <a:lnTo>
                    <a:pt x="7" y="63"/>
                  </a:lnTo>
                  <a:lnTo>
                    <a:pt x="0" y="56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4443"/>
            <p:cNvSpPr>
              <a:spLocks/>
            </p:cNvSpPr>
            <p:nvPr/>
          </p:nvSpPr>
          <p:spPr bwMode="auto">
            <a:xfrm>
              <a:off x="3775076" y="4940300"/>
              <a:ext cx="173038" cy="16986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9" y="6"/>
                </a:cxn>
                <a:cxn ang="0">
                  <a:pos x="8" y="107"/>
                </a:cxn>
                <a:cxn ang="0">
                  <a:pos x="0" y="100"/>
                </a:cxn>
                <a:cxn ang="0">
                  <a:pos x="101" y="0"/>
                </a:cxn>
              </a:cxnLst>
              <a:rect l="0" t="0" r="r" b="b"/>
              <a:pathLst>
                <a:path w="109" h="107">
                  <a:moveTo>
                    <a:pt x="101" y="0"/>
                  </a:moveTo>
                  <a:lnTo>
                    <a:pt x="109" y="6"/>
                  </a:lnTo>
                  <a:lnTo>
                    <a:pt x="8" y="107"/>
                  </a:lnTo>
                  <a:lnTo>
                    <a:pt x="0" y="10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6148" name="Picture 4" descr="C:\Users\semenova\Desktop\ОНКОЛОГИЧЕСКИЙ КОНСИЛИУМ\Для презентации\скрины онкоконсилиума\5.3. Отмена госпита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0300" y="1304925"/>
            <a:ext cx="3244920" cy="2543175"/>
          </a:xfrm>
          <a:prstGeom prst="rect">
            <a:avLst/>
          </a:prstGeom>
          <a:noFill/>
        </p:spPr>
      </p:pic>
      <p:sp>
        <p:nvSpPr>
          <p:cNvPr id="23" name="Заголовок 54"/>
          <p:cNvSpPr txBox="1">
            <a:spLocks/>
          </p:cNvSpPr>
          <p:nvPr/>
        </p:nvSpPr>
        <p:spPr>
          <a:xfrm>
            <a:off x="4826000" y="2667000"/>
            <a:ext cx="5867400" cy="78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1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kumimoji="0" lang="ru-RU" alt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  <a:r>
              <a:rPr lang="ru-RU" alt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ИСТОРИЯ ГОСПИТАЛИЗАЦИИ</a:t>
            </a:r>
            <a:endParaRPr kumimoji="0" lang="ru-RU" altLang="ru-RU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4" name="Picture 2" descr="C:\Users\semenova\Desktop\ОНКОЛОГИЧЕСКИЙ КОНСИЛИУМ\Для презентации\скрины онкоконсилиума\5.4. истор.госпитализаци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337" y="3656013"/>
            <a:ext cx="7318663" cy="3201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113888" y="5014532"/>
            <a:ext cx="9078112" cy="971124"/>
          </a:xfrm>
          <a:prstGeom prst="rect">
            <a:avLst/>
          </a:prstGeom>
          <a:solidFill>
            <a:srgbClr val="178371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13889" y="5014532"/>
            <a:ext cx="86512" cy="971124"/>
          </a:xfrm>
          <a:prstGeom prst="rect">
            <a:avLst/>
          </a:prstGeom>
          <a:solidFill>
            <a:srgbClr val="178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634812" y="5237703"/>
            <a:ext cx="6285696" cy="566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ts val="3700"/>
              </a:lnSpc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0438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5100" y="1955801"/>
            <a:ext cx="7226300" cy="2387599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ru-RU" alt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УПОРЯДОЧИВАНИЕ МАРШРУТИЗАЦИИ ОНКОЛОГИЧЕСКИХ БОЛЬНЫХ. СОКРАЩЕНИЕ СРОКОВ ОЖИДАНИЯ СПЕЦИАЛИЗИРОВАННОЙ ОНКОЛОГИЧЕСКОЙ ПОМОЩИ</a:t>
            </a:r>
          </a:p>
        </p:txBody>
      </p:sp>
      <p:sp>
        <p:nvSpPr>
          <p:cNvPr id="17" name="Заголовок 54"/>
          <p:cNvSpPr txBox="1">
            <a:spLocks/>
          </p:cNvSpPr>
          <p:nvPr/>
        </p:nvSpPr>
        <p:spPr>
          <a:xfrm>
            <a:off x="855676" y="327170"/>
            <a:ext cx="10811391" cy="447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25000"/>
            </a:pPr>
            <a:r>
              <a:rPr lang="ru-RU" alt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 </a:t>
            </a:r>
            <a:endParaRPr lang="ru-RU" sz="2100" dirty="0">
              <a:solidFill>
                <a:srgbClr val="2A425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61604" y="898554"/>
            <a:ext cx="105632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0846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2251" y="1481966"/>
            <a:ext cx="8491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  <a:buClr>
                <a:schemeClr val="bg1"/>
              </a:buClr>
            </a:pPr>
            <a:r>
              <a:rPr lang="ru-RU" alt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Отбора пациентов по видам специального онкологического лечения.</a:t>
            </a:r>
            <a:endParaRPr lang="ru-RU" alt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60350" y="2840582"/>
            <a:ext cx="94369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  <a:buClr>
                <a:schemeClr val="bg1"/>
              </a:buClr>
            </a:pPr>
            <a:r>
              <a:rPr lang="ru-RU" alt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Сокращения сроков ожидания лечения.</a:t>
            </a:r>
            <a:endParaRPr lang="ru-RU" alt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1150" y="4220314"/>
            <a:ext cx="9263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  <a:buClr>
                <a:schemeClr val="bg1"/>
              </a:buClr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Улучшения качества лечения.</a:t>
            </a:r>
            <a:endParaRPr lang="ru-RU" alt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98450" y="5669242"/>
            <a:ext cx="9263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40000"/>
              </a:spcBef>
              <a:buClr>
                <a:schemeClr val="bg1"/>
              </a:buClr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Мониторинга качества диспансерного наблюдения.</a:t>
            </a:r>
            <a:endParaRPr lang="ru-RU" alt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Заголовок 54"/>
          <p:cNvSpPr txBox="1">
            <a:spLocks/>
          </p:cNvSpPr>
          <p:nvPr/>
        </p:nvSpPr>
        <p:spPr>
          <a:xfrm>
            <a:off x="855676" y="327170"/>
            <a:ext cx="10811391" cy="447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altLang="ru-RU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ИНФОРМАТИЗАЦИЯ ОНКОЛОГИЧЕСКОГО </a:t>
            </a:r>
            <a:r>
              <a:rPr lang="ru-RU" alt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КОНСИЛИУМА ПОЗВОЛИТ РЕШИТЬ ЗАДАЧИ</a:t>
            </a:r>
            <a:endParaRPr lang="ru-RU" altLang="ru-RU" sz="21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961604" y="898554"/>
            <a:ext cx="105632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131"/>
          <p:cNvGrpSpPr/>
          <p:nvPr/>
        </p:nvGrpSpPr>
        <p:grpSpPr>
          <a:xfrm>
            <a:off x="925837" y="1379597"/>
            <a:ext cx="711262" cy="611571"/>
            <a:chOff x="3634979" y="998885"/>
            <a:chExt cx="588962" cy="506412"/>
          </a:xfrm>
          <a:solidFill>
            <a:schemeClr val="bg1"/>
          </a:solidFill>
        </p:grpSpPr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3687366" y="1186210"/>
              <a:ext cx="474663" cy="134938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153" y="0"/>
                </a:cxn>
                <a:cxn ang="0">
                  <a:pos x="156" y="2"/>
                </a:cxn>
                <a:cxn ang="0">
                  <a:pos x="158" y="4"/>
                </a:cxn>
                <a:cxn ang="0">
                  <a:pos x="160" y="10"/>
                </a:cxn>
                <a:cxn ang="0">
                  <a:pos x="160" y="31"/>
                </a:cxn>
                <a:cxn ang="0">
                  <a:pos x="289" y="31"/>
                </a:cxn>
                <a:cxn ang="0">
                  <a:pos x="292" y="32"/>
                </a:cxn>
                <a:cxn ang="0">
                  <a:pos x="296" y="34"/>
                </a:cxn>
                <a:cxn ang="0">
                  <a:pos x="298" y="36"/>
                </a:cxn>
                <a:cxn ang="0">
                  <a:pos x="299" y="38"/>
                </a:cxn>
                <a:cxn ang="0">
                  <a:pos x="299" y="74"/>
                </a:cxn>
                <a:cxn ang="0">
                  <a:pos x="298" y="79"/>
                </a:cxn>
                <a:cxn ang="0">
                  <a:pos x="296" y="82"/>
                </a:cxn>
                <a:cxn ang="0">
                  <a:pos x="293" y="84"/>
                </a:cxn>
                <a:cxn ang="0">
                  <a:pos x="289" y="85"/>
                </a:cxn>
                <a:cxn ang="0">
                  <a:pos x="285" y="84"/>
                </a:cxn>
                <a:cxn ang="0">
                  <a:pos x="281" y="82"/>
                </a:cxn>
                <a:cxn ang="0">
                  <a:pos x="279" y="79"/>
                </a:cxn>
                <a:cxn ang="0">
                  <a:pos x="278" y="74"/>
                </a:cxn>
                <a:cxn ang="0">
                  <a:pos x="278" y="52"/>
                </a:cxn>
                <a:cxn ang="0">
                  <a:pos x="160" y="52"/>
                </a:cxn>
                <a:cxn ang="0">
                  <a:pos x="160" y="74"/>
                </a:cxn>
                <a:cxn ang="0">
                  <a:pos x="159" y="79"/>
                </a:cxn>
                <a:cxn ang="0">
                  <a:pos x="157" y="82"/>
                </a:cxn>
                <a:cxn ang="0">
                  <a:pos x="154" y="84"/>
                </a:cxn>
                <a:cxn ang="0">
                  <a:pos x="150" y="85"/>
                </a:cxn>
                <a:cxn ang="0">
                  <a:pos x="145" y="84"/>
                </a:cxn>
                <a:cxn ang="0">
                  <a:pos x="142" y="82"/>
                </a:cxn>
                <a:cxn ang="0">
                  <a:pos x="140" y="79"/>
                </a:cxn>
                <a:cxn ang="0">
                  <a:pos x="139" y="74"/>
                </a:cxn>
                <a:cxn ang="0">
                  <a:pos x="139" y="52"/>
                </a:cxn>
                <a:cxn ang="0">
                  <a:pos x="21" y="52"/>
                </a:cxn>
                <a:cxn ang="0">
                  <a:pos x="21" y="74"/>
                </a:cxn>
                <a:cxn ang="0">
                  <a:pos x="20" y="79"/>
                </a:cxn>
                <a:cxn ang="0">
                  <a:pos x="18" y="82"/>
                </a:cxn>
                <a:cxn ang="0">
                  <a:pos x="15" y="84"/>
                </a:cxn>
                <a:cxn ang="0">
                  <a:pos x="11" y="85"/>
                </a:cxn>
                <a:cxn ang="0">
                  <a:pos x="6" y="84"/>
                </a:cxn>
                <a:cxn ang="0">
                  <a:pos x="3" y="82"/>
                </a:cxn>
                <a:cxn ang="0">
                  <a:pos x="1" y="79"/>
                </a:cxn>
                <a:cxn ang="0">
                  <a:pos x="0" y="74"/>
                </a:cxn>
                <a:cxn ang="0">
                  <a:pos x="0" y="41"/>
                </a:cxn>
                <a:cxn ang="0">
                  <a:pos x="2" y="35"/>
                </a:cxn>
                <a:cxn ang="0">
                  <a:pos x="4" y="33"/>
                </a:cxn>
                <a:cxn ang="0">
                  <a:pos x="9" y="31"/>
                </a:cxn>
                <a:cxn ang="0">
                  <a:pos x="139" y="31"/>
                </a:cxn>
                <a:cxn ang="0">
                  <a:pos x="139" y="10"/>
                </a:cxn>
                <a:cxn ang="0">
                  <a:pos x="141" y="4"/>
                </a:cxn>
                <a:cxn ang="0">
                  <a:pos x="143" y="2"/>
                </a:cxn>
                <a:cxn ang="0">
                  <a:pos x="147" y="0"/>
                </a:cxn>
              </a:cxnLst>
              <a:rect l="0" t="0" r="r" b="b"/>
              <a:pathLst>
                <a:path w="299" h="85">
                  <a:moveTo>
                    <a:pt x="147" y="0"/>
                  </a:moveTo>
                  <a:lnTo>
                    <a:pt x="153" y="0"/>
                  </a:lnTo>
                  <a:lnTo>
                    <a:pt x="156" y="2"/>
                  </a:lnTo>
                  <a:lnTo>
                    <a:pt x="158" y="4"/>
                  </a:lnTo>
                  <a:lnTo>
                    <a:pt x="160" y="10"/>
                  </a:lnTo>
                  <a:lnTo>
                    <a:pt x="160" y="31"/>
                  </a:lnTo>
                  <a:lnTo>
                    <a:pt x="289" y="31"/>
                  </a:lnTo>
                  <a:lnTo>
                    <a:pt x="292" y="32"/>
                  </a:lnTo>
                  <a:lnTo>
                    <a:pt x="296" y="34"/>
                  </a:lnTo>
                  <a:lnTo>
                    <a:pt x="298" y="36"/>
                  </a:lnTo>
                  <a:lnTo>
                    <a:pt x="299" y="38"/>
                  </a:lnTo>
                  <a:lnTo>
                    <a:pt x="299" y="74"/>
                  </a:lnTo>
                  <a:lnTo>
                    <a:pt x="298" y="79"/>
                  </a:lnTo>
                  <a:lnTo>
                    <a:pt x="296" y="82"/>
                  </a:lnTo>
                  <a:lnTo>
                    <a:pt x="293" y="84"/>
                  </a:lnTo>
                  <a:lnTo>
                    <a:pt x="289" y="85"/>
                  </a:lnTo>
                  <a:lnTo>
                    <a:pt x="285" y="84"/>
                  </a:lnTo>
                  <a:lnTo>
                    <a:pt x="281" y="82"/>
                  </a:lnTo>
                  <a:lnTo>
                    <a:pt x="279" y="79"/>
                  </a:lnTo>
                  <a:lnTo>
                    <a:pt x="278" y="74"/>
                  </a:lnTo>
                  <a:lnTo>
                    <a:pt x="278" y="52"/>
                  </a:lnTo>
                  <a:lnTo>
                    <a:pt x="160" y="52"/>
                  </a:lnTo>
                  <a:lnTo>
                    <a:pt x="160" y="74"/>
                  </a:lnTo>
                  <a:lnTo>
                    <a:pt x="159" y="79"/>
                  </a:lnTo>
                  <a:lnTo>
                    <a:pt x="157" y="82"/>
                  </a:lnTo>
                  <a:lnTo>
                    <a:pt x="154" y="84"/>
                  </a:lnTo>
                  <a:lnTo>
                    <a:pt x="150" y="85"/>
                  </a:lnTo>
                  <a:lnTo>
                    <a:pt x="145" y="84"/>
                  </a:lnTo>
                  <a:lnTo>
                    <a:pt x="142" y="82"/>
                  </a:lnTo>
                  <a:lnTo>
                    <a:pt x="140" y="79"/>
                  </a:lnTo>
                  <a:lnTo>
                    <a:pt x="139" y="74"/>
                  </a:lnTo>
                  <a:lnTo>
                    <a:pt x="139" y="52"/>
                  </a:lnTo>
                  <a:lnTo>
                    <a:pt x="21" y="52"/>
                  </a:lnTo>
                  <a:lnTo>
                    <a:pt x="21" y="74"/>
                  </a:lnTo>
                  <a:lnTo>
                    <a:pt x="20" y="79"/>
                  </a:lnTo>
                  <a:lnTo>
                    <a:pt x="18" y="82"/>
                  </a:lnTo>
                  <a:lnTo>
                    <a:pt x="15" y="84"/>
                  </a:lnTo>
                  <a:lnTo>
                    <a:pt x="11" y="85"/>
                  </a:lnTo>
                  <a:lnTo>
                    <a:pt x="6" y="84"/>
                  </a:lnTo>
                  <a:lnTo>
                    <a:pt x="3" y="82"/>
                  </a:lnTo>
                  <a:lnTo>
                    <a:pt x="1" y="79"/>
                  </a:lnTo>
                  <a:lnTo>
                    <a:pt x="0" y="74"/>
                  </a:lnTo>
                  <a:lnTo>
                    <a:pt x="0" y="41"/>
                  </a:lnTo>
                  <a:lnTo>
                    <a:pt x="2" y="35"/>
                  </a:lnTo>
                  <a:lnTo>
                    <a:pt x="4" y="33"/>
                  </a:lnTo>
                  <a:lnTo>
                    <a:pt x="9" y="31"/>
                  </a:lnTo>
                  <a:lnTo>
                    <a:pt x="139" y="31"/>
                  </a:lnTo>
                  <a:lnTo>
                    <a:pt x="139" y="10"/>
                  </a:lnTo>
                  <a:lnTo>
                    <a:pt x="141" y="4"/>
                  </a:lnTo>
                  <a:lnTo>
                    <a:pt x="143" y="2"/>
                  </a:lnTo>
                  <a:lnTo>
                    <a:pt x="1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11"/>
            <p:cNvSpPr>
              <a:spLocks noEditPoints="1"/>
            </p:cNvSpPr>
            <p:nvPr/>
          </p:nvSpPr>
          <p:spPr bwMode="auto">
            <a:xfrm>
              <a:off x="3855641" y="998885"/>
              <a:ext cx="146050" cy="146050"/>
            </a:xfrm>
            <a:custGeom>
              <a:avLst/>
              <a:gdLst/>
              <a:ahLst/>
              <a:cxnLst>
                <a:cxn ang="0">
                  <a:pos x="21" y="21"/>
                </a:cxn>
                <a:cxn ang="0">
                  <a:pos x="21" y="71"/>
                </a:cxn>
                <a:cxn ang="0">
                  <a:pos x="72" y="71"/>
                </a:cxn>
                <a:cxn ang="0">
                  <a:pos x="72" y="21"/>
                </a:cxn>
                <a:cxn ang="0">
                  <a:pos x="21" y="21"/>
                </a:cxn>
                <a:cxn ang="0">
                  <a:pos x="11" y="0"/>
                </a:cxn>
                <a:cxn ang="0">
                  <a:pos x="81" y="0"/>
                </a:cxn>
                <a:cxn ang="0">
                  <a:pos x="88" y="2"/>
                </a:cxn>
                <a:cxn ang="0">
                  <a:pos x="90" y="4"/>
                </a:cxn>
                <a:cxn ang="0">
                  <a:pos x="92" y="8"/>
                </a:cxn>
                <a:cxn ang="0">
                  <a:pos x="92" y="85"/>
                </a:cxn>
                <a:cxn ang="0">
                  <a:pos x="90" y="88"/>
                </a:cxn>
                <a:cxn ang="0">
                  <a:pos x="88" y="90"/>
                </a:cxn>
                <a:cxn ang="0">
                  <a:pos x="84" y="92"/>
                </a:cxn>
                <a:cxn ang="0">
                  <a:pos x="7" y="92"/>
                </a:cxn>
                <a:cxn ang="0">
                  <a:pos x="4" y="90"/>
                </a:cxn>
                <a:cxn ang="0">
                  <a:pos x="2" y="88"/>
                </a:cxn>
                <a:cxn ang="0">
                  <a:pos x="0" y="81"/>
                </a:cxn>
                <a:cxn ang="0">
                  <a:pos x="0" y="11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1"/>
                </a:cxn>
                <a:cxn ang="0">
                  <a:pos x="11" y="0"/>
                </a:cxn>
              </a:cxnLst>
              <a:rect l="0" t="0" r="r" b="b"/>
              <a:pathLst>
                <a:path w="92" h="92">
                  <a:moveTo>
                    <a:pt x="21" y="21"/>
                  </a:moveTo>
                  <a:lnTo>
                    <a:pt x="21" y="71"/>
                  </a:lnTo>
                  <a:lnTo>
                    <a:pt x="72" y="71"/>
                  </a:lnTo>
                  <a:lnTo>
                    <a:pt x="72" y="21"/>
                  </a:lnTo>
                  <a:lnTo>
                    <a:pt x="21" y="21"/>
                  </a:lnTo>
                  <a:close/>
                  <a:moveTo>
                    <a:pt x="11" y="0"/>
                  </a:moveTo>
                  <a:lnTo>
                    <a:pt x="81" y="0"/>
                  </a:lnTo>
                  <a:lnTo>
                    <a:pt x="88" y="2"/>
                  </a:lnTo>
                  <a:lnTo>
                    <a:pt x="90" y="4"/>
                  </a:lnTo>
                  <a:lnTo>
                    <a:pt x="92" y="8"/>
                  </a:lnTo>
                  <a:lnTo>
                    <a:pt x="92" y="85"/>
                  </a:lnTo>
                  <a:lnTo>
                    <a:pt x="90" y="88"/>
                  </a:lnTo>
                  <a:lnTo>
                    <a:pt x="88" y="90"/>
                  </a:lnTo>
                  <a:lnTo>
                    <a:pt x="84" y="92"/>
                  </a:lnTo>
                  <a:lnTo>
                    <a:pt x="7" y="92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1"/>
                  </a:lnTo>
                  <a:lnTo>
                    <a:pt x="0" y="11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12"/>
            <p:cNvSpPr>
              <a:spLocks noEditPoints="1"/>
            </p:cNvSpPr>
            <p:nvPr/>
          </p:nvSpPr>
          <p:spPr bwMode="auto">
            <a:xfrm>
              <a:off x="3855641" y="1359247"/>
              <a:ext cx="146050" cy="146050"/>
            </a:xfrm>
            <a:custGeom>
              <a:avLst/>
              <a:gdLst/>
              <a:ahLst/>
              <a:cxnLst>
                <a:cxn ang="0">
                  <a:pos x="21" y="21"/>
                </a:cxn>
                <a:cxn ang="0">
                  <a:pos x="21" y="70"/>
                </a:cxn>
                <a:cxn ang="0">
                  <a:pos x="72" y="70"/>
                </a:cxn>
                <a:cxn ang="0">
                  <a:pos x="72" y="21"/>
                </a:cxn>
                <a:cxn ang="0">
                  <a:pos x="21" y="21"/>
                </a:cxn>
                <a:cxn ang="0">
                  <a:pos x="11" y="0"/>
                </a:cxn>
                <a:cxn ang="0">
                  <a:pos x="81" y="0"/>
                </a:cxn>
                <a:cxn ang="0">
                  <a:pos x="88" y="2"/>
                </a:cxn>
                <a:cxn ang="0">
                  <a:pos x="90" y="4"/>
                </a:cxn>
                <a:cxn ang="0">
                  <a:pos x="92" y="7"/>
                </a:cxn>
                <a:cxn ang="0">
                  <a:pos x="92" y="84"/>
                </a:cxn>
                <a:cxn ang="0">
                  <a:pos x="90" y="87"/>
                </a:cxn>
                <a:cxn ang="0">
                  <a:pos x="88" y="90"/>
                </a:cxn>
                <a:cxn ang="0">
                  <a:pos x="84" y="92"/>
                </a:cxn>
                <a:cxn ang="0">
                  <a:pos x="7" y="92"/>
                </a:cxn>
                <a:cxn ang="0">
                  <a:pos x="4" y="90"/>
                </a:cxn>
                <a:cxn ang="0">
                  <a:pos x="2" y="87"/>
                </a:cxn>
                <a:cxn ang="0">
                  <a:pos x="0" y="81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1"/>
                </a:cxn>
                <a:cxn ang="0">
                  <a:pos x="11" y="0"/>
                </a:cxn>
              </a:cxnLst>
              <a:rect l="0" t="0" r="r" b="b"/>
              <a:pathLst>
                <a:path w="92" h="92">
                  <a:moveTo>
                    <a:pt x="21" y="21"/>
                  </a:moveTo>
                  <a:lnTo>
                    <a:pt x="21" y="70"/>
                  </a:lnTo>
                  <a:lnTo>
                    <a:pt x="72" y="70"/>
                  </a:lnTo>
                  <a:lnTo>
                    <a:pt x="72" y="21"/>
                  </a:lnTo>
                  <a:lnTo>
                    <a:pt x="21" y="21"/>
                  </a:lnTo>
                  <a:close/>
                  <a:moveTo>
                    <a:pt x="11" y="0"/>
                  </a:moveTo>
                  <a:lnTo>
                    <a:pt x="81" y="0"/>
                  </a:lnTo>
                  <a:lnTo>
                    <a:pt x="88" y="2"/>
                  </a:lnTo>
                  <a:lnTo>
                    <a:pt x="90" y="4"/>
                  </a:lnTo>
                  <a:lnTo>
                    <a:pt x="92" y="7"/>
                  </a:lnTo>
                  <a:lnTo>
                    <a:pt x="92" y="84"/>
                  </a:lnTo>
                  <a:lnTo>
                    <a:pt x="90" y="87"/>
                  </a:lnTo>
                  <a:lnTo>
                    <a:pt x="88" y="90"/>
                  </a:lnTo>
                  <a:lnTo>
                    <a:pt x="84" y="92"/>
                  </a:lnTo>
                  <a:lnTo>
                    <a:pt x="7" y="92"/>
                  </a:lnTo>
                  <a:lnTo>
                    <a:pt x="4" y="90"/>
                  </a:lnTo>
                  <a:lnTo>
                    <a:pt x="2" y="87"/>
                  </a:lnTo>
                  <a:lnTo>
                    <a:pt x="0" y="81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13"/>
            <p:cNvSpPr>
              <a:spLocks noEditPoints="1"/>
            </p:cNvSpPr>
            <p:nvPr/>
          </p:nvSpPr>
          <p:spPr bwMode="auto">
            <a:xfrm>
              <a:off x="3634979" y="1359247"/>
              <a:ext cx="144463" cy="146050"/>
            </a:xfrm>
            <a:custGeom>
              <a:avLst/>
              <a:gdLst/>
              <a:ahLst/>
              <a:cxnLst>
                <a:cxn ang="0">
                  <a:pos x="20" y="21"/>
                </a:cxn>
                <a:cxn ang="0">
                  <a:pos x="20" y="70"/>
                </a:cxn>
                <a:cxn ang="0">
                  <a:pos x="70" y="70"/>
                </a:cxn>
                <a:cxn ang="0">
                  <a:pos x="70" y="21"/>
                </a:cxn>
                <a:cxn ang="0">
                  <a:pos x="20" y="21"/>
                </a:cxn>
                <a:cxn ang="0">
                  <a:pos x="10" y="0"/>
                </a:cxn>
                <a:cxn ang="0">
                  <a:pos x="81" y="0"/>
                </a:cxn>
                <a:cxn ang="0">
                  <a:pos x="84" y="1"/>
                </a:cxn>
                <a:cxn ang="0">
                  <a:pos x="87" y="2"/>
                </a:cxn>
                <a:cxn ang="0">
                  <a:pos x="89" y="4"/>
                </a:cxn>
                <a:cxn ang="0">
                  <a:pos x="91" y="7"/>
                </a:cxn>
                <a:cxn ang="0">
                  <a:pos x="91" y="84"/>
                </a:cxn>
                <a:cxn ang="0">
                  <a:pos x="89" y="87"/>
                </a:cxn>
                <a:cxn ang="0">
                  <a:pos x="84" y="92"/>
                </a:cxn>
                <a:cxn ang="0">
                  <a:pos x="6" y="92"/>
                </a:cxn>
                <a:cxn ang="0">
                  <a:pos x="2" y="87"/>
                </a:cxn>
                <a:cxn ang="0">
                  <a:pos x="0" y="84"/>
                </a:cxn>
                <a:cxn ang="0">
                  <a:pos x="0" y="7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6" y="1"/>
                </a:cxn>
                <a:cxn ang="0">
                  <a:pos x="10" y="0"/>
                </a:cxn>
              </a:cxnLst>
              <a:rect l="0" t="0" r="r" b="b"/>
              <a:pathLst>
                <a:path w="91" h="92">
                  <a:moveTo>
                    <a:pt x="20" y="21"/>
                  </a:moveTo>
                  <a:lnTo>
                    <a:pt x="20" y="70"/>
                  </a:lnTo>
                  <a:lnTo>
                    <a:pt x="70" y="70"/>
                  </a:lnTo>
                  <a:lnTo>
                    <a:pt x="70" y="21"/>
                  </a:lnTo>
                  <a:lnTo>
                    <a:pt x="20" y="21"/>
                  </a:lnTo>
                  <a:close/>
                  <a:moveTo>
                    <a:pt x="10" y="0"/>
                  </a:moveTo>
                  <a:lnTo>
                    <a:pt x="81" y="0"/>
                  </a:lnTo>
                  <a:lnTo>
                    <a:pt x="84" y="1"/>
                  </a:lnTo>
                  <a:lnTo>
                    <a:pt x="87" y="2"/>
                  </a:lnTo>
                  <a:lnTo>
                    <a:pt x="89" y="4"/>
                  </a:lnTo>
                  <a:lnTo>
                    <a:pt x="91" y="7"/>
                  </a:lnTo>
                  <a:lnTo>
                    <a:pt x="91" y="84"/>
                  </a:lnTo>
                  <a:lnTo>
                    <a:pt x="89" y="87"/>
                  </a:lnTo>
                  <a:lnTo>
                    <a:pt x="84" y="92"/>
                  </a:lnTo>
                  <a:lnTo>
                    <a:pt x="6" y="92"/>
                  </a:lnTo>
                  <a:lnTo>
                    <a:pt x="2" y="87"/>
                  </a:lnTo>
                  <a:lnTo>
                    <a:pt x="0" y="84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1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4077891" y="1359247"/>
              <a:ext cx="146050" cy="146050"/>
            </a:xfrm>
            <a:custGeom>
              <a:avLst/>
              <a:gdLst/>
              <a:ahLst/>
              <a:cxnLst>
                <a:cxn ang="0">
                  <a:pos x="21" y="21"/>
                </a:cxn>
                <a:cxn ang="0">
                  <a:pos x="21" y="70"/>
                </a:cxn>
                <a:cxn ang="0">
                  <a:pos x="72" y="70"/>
                </a:cxn>
                <a:cxn ang="0">
                  <a:pos x="72" y="21"/>
                </a:cxn>
                <a:cxn ang="0">
                  <a:pos x="21" y="21"/>
                </a:cxn>
                <a:cxn ang="0">
                  <a:pos x="11" y="0"/>
                </a:cxn>
                <a:cxn ang="0">
                  <a:pos x="81" y="0"/>
                </a:cxn>
                <a:cxn ang="0">
                  <a:pos x="88" y="2"/>
                </a:cxn>
                <a:cxn ang="0">
                  <a:pos x="90" y="4"/>
                </a:cxn>
                <a:cxn ang="0">
                  <a:pos x="92" y="7"/>
                </a:cxn>
                <a:cxn ang="0">
                  <a:pos x="92" y="84"/>
                </a:cxn>
                <a:cxn ang="0">
                  <a:pos x="90" y="87"/>
                </a:cxn>
                <a:cxn ang="0">
                  <a:pos x="88" y="90"/>
                </a:cxn>
                <a:cxn ang="0">
                  <a:pos x="84" y="92"/>
                </a:cxn>
                <a:cxn ang="0">
                  <a:pos x="7" y="92"/>
                </a:cxn>
                <a:cxn ang="0">
                  <a:pos x="4" y="90"/>
                </a:cxn>
                <a:cxn ang="0">
                  <a:pos x="2" y="87"/>
                </a:cxn>
                <a:cxn ang="0">
                  <a:pos x="0" y="81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1"/>
                </a:cxn>
                <a:cxn ang="0">
                  <a:pos x="11" y="0"/>
                </a:cxn>
              </a:cxnLst>
              <a:rect l="0" t="0" r="r" b="b"/>
              <a:pathLst>
                <a:path w="92" h="92">
                  <a:moveTo>
                    <a:pt x="21" y="21"/>
                  </a:moveTo>
                  <a:lnTo>
                    <a:pt x="21" y="70"/>
                  </a:lnTo>
                  <a:lnTo>
                    <a:pt x="72" y="70"/>
                  </a:lnTo>
                  <a:lnTo>
                    <a:pt x="72" y="21"/>
                  </a:lnTo>
                  <a:lnTo>
                    <a:pt x="21" y="21"/>
                  </a:lnTo>
                  <a:close/>
                  <a:moveTo>
                    <a:pt x="11" y="0"/>
                  </a:moveTo>
                  <a:lnTo>
                    <a:pt x="81" y="0"/>
                  </a:lnTo>
                  <a:lnTo>
                    <a:pt x="88" y="2"/>
                  </a:lnTo>
                  <a:lnTo>
                    <a:pt x="90" y="4"/>
                  </a:lnTo>
                  <a:lnTo>
                    <a:pt x="92" y="7"/>
                  </a:lnTo>
                  <a:lnTo>
                    <a:pt x="92" y="84"/>
                  </a:lnTo>
                  <a:lnTo>
                    <a:pt x="90" y="87"/>
                  </a:lnTo>
                  <a:lnTo>
                    <a:pt x="88" y="90"/>
                  </a:lnTo>
                  <a:lnTo>
                    <a:pt x="84" y="92"/>
                  </a:lnTo>
                  <a:lnTo>
                    <a:pt x="7" y="92"/>
                  </a:lnTo>
                  <a:lnTo>
                    <a:pt x="4" y="90"/>
                  </a:lnTo>
                  <a:lnTo>
                    <a:pt x="2" y="87"/>
                  </a:lnTo>
                  <a:lnTo>
                    <a:pt x="0" y="81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1" name="Группа 762"/>
          <p:cNvGrpSpPr/>
          <p:nvPr/>
        </p:nvGrpSpPr>
        <p:grpSpPr>
          <a:xfrm>
            <a:off x="920592" y="2699206"/>
            <a:ext cx="693304" cy="732474"/>
            <a:chOff x="2469828" y="5263803"/>
            <a:chExt cx="561975" cy="593725"/>
          </a:xfrm>
          <a:solidFill>
            <a:schemeClr val="bg1"/>
          </a:solidFill>
        </p:grpSpPr>
        <p:sp>
          <p:nvSpPr>
            <p:cNvPr id="42" name="Freeform 236"/>
            <p:cNvSpPr>
              <a:spLocks/>
            </p:cNvSpPr>
            <p:nvPr/>
          </p:nvSpPr>
          <p:spPr bwMode="auto">
            <a:xfrm>
              <a:off x="2469828" y="5263803"/>
              <a:ext cx="561975" cy="593725"/>
            </a:xfrm>
            <a:custGeom>
              <a:avLst/>
              <a:gdLst/>
              <a:ahLst/>
              <a:cxnLst>
                <a:cxn ang="0">
                  <a:pos x="232" y="4"/>
                </a:cxn>
                <a:cxn ang="0">
                  <a:pos x="278" y="20"/>
                </a:cxn>
                <a:cxn ang="0">
                  <a:pos x="296" y="31"/>
                </a:cxn>
                <a:cxn ang="0">
                  <a:pos x="343" y="89"/>
                </a:cxn>
                <a:cxn ang="0">
                  <a:pos x="354" y="148"/>
                </a:cxn>
                <a:cxn ang="0">
                  <a:pos x="344" y="198"/>
                </a:cxn>
                <a:cxn ang="0">
                  <a:pos x="331" y="228"/>
                </a:cxn>
                <a:cxn ang="0">
                  <a:pos x="310" y="270"/>
                </a:cxn>
                <a:cxn ang="0">
                  <a:pos x="303" y="299"/>
                </a:cxn>
                <a:cxn ang="0">
                  <a:pos x="306" y="359"/>
                </a:cxn>
                <a:cxn ang="0">
                  <a:pos x="284" y="358"/>
                </a:cxn>
                <a:cxn ang="0">
                  <a:pos x="281" y="295"/>
                </a:cxn>
                <a:cxn ang="0">
                  <a:pos x="288" y="273"/>
                </a:cxn>
                <a:cxn ang="0">
                  <a:pos x="305" y="231"/>
                </a:cxn>
                <a:cxn ang="0">
                  <a:pos x="319" y="206"/>
                </a:cxn>
                <a:cxn ang="0">
                  <a:pos x="330" y="170"/>
                </a:cxn>
                <a:cxn ang="0">
                  <a:pos x="331" y="119"/>
                </a:cxn>
                <a:cxn ang="0">
                  <a:pos x="304" y="64"/>
                </a:cxn>
                <a:cxn ang="0">
                  <a:pos x="275" y="43"/>
                </a:cxn>
                <a:cxn ang="0">
                  <a:pos x="232" y="26"/>
                </a:cxn>
                <a:cxn ang="0">
                  <a:pos x="156" y="23"/>
                </a:cxn>
                <a:cxn ang="0">
                  <a:pos x="92" y="49"/>
                </a:cxn>
                <a:cxn ang="0">
                  <a:pos x="77" y="64"/>
                </a:cxn>
                <a:cxn ang="0">
                  <a:pos x="63" y="100"/>
                </a:cxn>
                <a:cxn ang="0">
                  <a:pos x="65" y="147"/>
                </a:cxn>
                <a:cxn ang="0">
                  <a:pos x="59" y="178"/>
                </a:cxn>
                <a:cxn ang="0">
                  <a:pos x="25" y="222"/>
                </a:cxn>
                <a:cxn ang="0">
                  <a:pos x="51" y="229"/>
                </a:cxn>
                <a:cxn ang="0">
                  <a:pos x="57" y="236"/>
                </a:cxn>
                <a:cxn ang="0">
                  <a:pos x="65" y="262"/>
                </a:cxn>
                <a:cxn ang="0">
                  <a:pos x="96" y="265"/>
                </a:cxn>
                <a:cxn ang="0">
                  <a:pos x="97" y="279"/>
                </a:cxn>
                <a:cxn ang="0">
                  <a:pos x="66" y="283"/>
                </a:cxn>
                <a:cxn ang="0">
                  <a:pos x="64" y="304"/>
                </a:cxn>
                <a:cxn ang="0">
                  <a:pos x="62" y="312"/>
                </a:cxn>
                <a:cxn ang="0">
                  <a:pos x="67" y="328"/>
                </a:cxn>
                <a:cxn ang="0">
                  <a:pos x="97" y="329"/>
                </a:cxn>
                <a:cxn ang="0">
                  <a:pos x="143" y="323"/>
                </a:cxn>
                <a:cxn ang="0">
                  <a:pos x="152" y="333"/>
                </a:cxn>
                <a:cxn ang="0">
                  <a:pos x="160" y="374"/>
                </a:cxn>
                <a:cxn ang="0">
                  <a:pos x="134" y="344"/>
                </a:cxn>
                <a:cxn ang="0">
                  <a:pos x="82" y="351"/>
                </a:cxn>
                <a:cxn ang="0">
                  <a:pos x="58" y="347"/>
                </a:cxn>
                <a:cxn ang="0">
                  <a:pos x="45" y="337"/>
                </a:cxn>
                <a:cxn ang="0">
                  <a:pos x="42" y="309"/>
                </a:cxn>
                <a:cxn ang="0">
                  <a:pos x="45" y="290"/>
                </a:cxn>
                <a:cxn ang="0">
                  <a:pos x="44" y="264"/>
                </a:cxn>
                <a:cxn ang="0">
                  <a:pos x="20" y="243"/>
                </a:cxn>
                <a:cxn ang="0">
                  <a:pos x="3" y="234"/>
                </a:cxn>
                <a:cxn ang="0">
                  <a:pos x="2" y="214"/>
                </a:cxn>
                <a:cxn ang="0">
                  <a:pos x="43" y="161"/>
                </a:cxn>
                <a:cxn ang="0">
                  <a:pos x="41" y="119"/>
                </a:cxn>
                <a:cxn ang="0">
                  <a:pos x="50" y="67"/>
                </a:cxn>
                <a:cxn ang="0">
                  <a:pos x="71" y="38"/>
                </a:cxn>
                <a:cxn ang="0">
                  <a:pos x="83" y="29"/>
                </a:cxn>
                <a:cxn ang="0">
                  <a:pos x="188" y="0"/>
                </a:cxn>
              </a:cxnLst>
              <a:rect l="0" t="0" r="r" b="b"/>
              <a:pathLst>
                <a:path w="354" h="374">
                  <a:moveTo>
                    <a:pt x="188" y="0"/>
                  </a:moveTo>
                  <a:lnTo>
                    <a:pt x="211" y="1"/>
                  </a:lnTo>
                  <a:lnTo>
                    <a:pt x="232" y="4"/>
                  </a:lnTo>
                  <a:lnTo>
                    <a:pt x="250" y="10"/>
                  </a:lnTo>
                  <a:lnTo>
                    <a:pt x="265" y="15"/>
                  </a:lnTo>
                  <a:lnTo>
                    <a:pt x="278" y="20"/>
                  </a:lnTo>
                  <a:lnTo>
                    <a:pt x="288" y="26"/>
                  </a:lnTo>
                  <a:lnTo>
                    <a:pt x="294" y="29"/>
                  </a:lnTo>
                  <a:lnTo>
                    <a:pt x="296" y="31"/>
                  </a:lnTo>
                  <a:lnTo>
                    <a:pt x="318" y="49"/>
                  </a:lnTo>
                  <a:lnTo>
                    <a:pt x="332" y="68"/>
                  </a:lnTo>
                  <a:lnTo>
                    <a:pt x="343" y="89"/>
                  </a:lnTo>
                  <a:lnTo>
                    <a:pt x="351" y="109"/>
                  </a:lnTo>
                  <a:lnTo>
                    <a:pt x="354" y="128"/>
                  </a:lnTo>
                  <a:lnTo>
                    <a:pt x="354" y="148"/>
                  </a:lnTo>
                  <a:lnTo>
                    <a:pt x="352" y="167"/>
                  </a:lnTo>
                  <a:lnTo>
                    <a:pt x="349" y="183"/>
                  </a:lnTo>
                  <a:lnTo>
                    <a:pt x="344" y="198"/>
                  </a:lnTo>
                  <a:lnTo>
                    <a:pt x="340" y="209"/>
                  </a:lnTo>
                  <a:lnTo>
                    <a:pt x="336" y="219"/>
                  </a:lnTo>
                  <a:lnTo>
                    <a:pt x="331" y="228"/>
                  </a:lnTo>
                  <a:lnTo>
                    <a:pt x="323" y="242"/>
                  </a:lnTo>
                  <a:lnTo>
                    <a:pt x="316" y="256"/>
                  </a:lnTo>
                  <a:lnTo>
                    <a:pt x="310" y="270"/>
                  </a:lnTo>
                  <a:lnTo>
                    <a:pt x="307" y="283"/>
                  </a:lnTo>
                  <a:lnTo>
                    <a:pt x="304" y="294"/>
                  </a:lnTo>
                  <a:lnTo>
                    <a:pt x="303" y="299"/>
                  </a:lnTo>
                  <a:lnTo>
                    <a:pt x="303" y="320"/>
                  </a:lnTo>
                  <a:lnTo>
                    <a:pt x="304" y="341"/>
                  </a:lnTo>
                  <a:lnTo>
                    <a:pt x="306" y="359"/>
                  </a:lnTo>
                  <a:lnTo>
                    <a:pt x="308" y="374"/>
                  </a:lnTo>
                  <a:lnTo>
                    <a:pt x="287" y="374"/>
                  </a:lnTo>
                  <a:lnTo>
                    <a:pt x="284" y="358"/>
                  </a:lnTo>
                  <a:lnTo>
                    <a:pt x="282" y="339"/>
                  </a:lnTo>
                  <a:lnTo>
                    <a:pt x="281" y="318"/>
                  </a:lnTo>
                  <a:lnTo>
                    <a:pt x="281" y="295"/>
                  </a:lnTo>
                  <a:lnTo>
                    <a:pt x="282" y="292"/>
                  </a:lnTo>
                  <a:lnTo>
                    <a:pt x="284" y="284"/>
                  </a:lnTo>
                  <a:lnTo>
                    <a:pt x="288" y="273"/>
                  </a:lnTo>
                  <a:lnTo>
                    <a:pt x="293" y="260"/>
                  </a:lnTo>
                  <a:lnTo>
                    <a:pt x="298" y="245"/>
                  </a:lnTo>
                  <a:lnTo>
                    <a:pt x="305" y="231"/>
                  </a:lnTo>
                  <a:lnTo>
                    <a:pt x="313" y="217"/>
                  </a:lnTo>
                  <a:lnTo>
                    <a:pt x="315" y="214"/>
                  </a:lnTo>
                  <a:lnTo>
                    <a:pt x="319" y="206"/>
                  </a:lnTo>
                  <a:lnTo>
                    <a:pt x="323" y="197"/>
                  </a:lnTo>
                  <a:lnTo>
                    <a:pt x="327" y="184"/>
                  </a:lnTo>
                  <a:lnTo>
                    <a:pt x="330" y="170"/>
                  </a:lnTo>
                  <a:lnTo>
                    <a:pt x="332" y="154"/>
                  </a:lnTo>
                  <a:lnTo>
                    <a:pt x="334" y="136"/>
                  </a:lnTo>
                  <a:lnTo>
                    <a:pt x="331" y="119"/>
                  </a:lnTo>
                  <a:lnTo>
                    <a:pt x="326" y="100"/>
                  </a:lnTo>
                  <a:lnTo>
                    <a:pt x="316" y="82"/>
                  </a:lnTo>
                  <a:lnTo>
                    <a:pt x="304" y="64"/>
                  </a:lnTo>
                  <a:lnTo>
                    <a:pt x="284" y="48"/>
                  </a:lnTo>
                  <a:lnTo>
                    <a:pt x="282" y="47"/>
                  </a:lnTo>
                  <a:lnTo>
                    <a:pt x="275" y="43"/>
                  </a:lnTo>
                  <a:lnTo>
                    <a:pt x="264" y="37"/>
                  </a:lnTo>
                  <a:lnTo>
                    <a:pt x="250" y="31"/>
                  </a:lnTo>
                  <a:lnTo>
                    <a:pt x="232" y="26"/>
                  </a:lnTo>
                  <a:lnTo>
                    <a:pt x="212" y="21"/>
                  </a:lnTo>
                  <a:lnTo>
                    <a:pt x="188" y="20"/>
                  </a:lnTo>
                  <a:lnTo>
                    <a:pt x="156" y="23"/>
                  </a:lnTo>
                  <a:lnTo>
                    <a:pt x="125" y="33"/>
                  </a:lnTo>
                  <a:lnTo>
                    <a:pt x="94" y="48"/>
                  </a:lnTo>
                  <a:lnTo>
                    <a:pt x="92" y="49"/>
                  </a:lnTo>
                  <a:lnTo>
                    <a:pt x="88" y="52"/>
                  </a:lnTo>
                  <a:lnTo>
                    <a:pt x="82" y="57"/>
                  </a:lnTo>
                  <a:lnTo>
                    <a:pt x="77" y="64"/>
                  </a:lnTo>
                  <a:lnTo>
                    <a:pt x="71" y="74"/>
                  </a:lnTo>
                  <a:lnTo>
                    <a:pt x="66" y="85"/>
                  </a:lnTo>
                  <a:lnTo>
                    <a:pt x="63" y="100"/>
                  </a:lnTo>
                  <a:lnTo>
                    <a:pt x="62" y="117"/>
                  </a:lnTo>
                  <a:lnTo>
                    <a:pt x="65" y="138"/>
                  </a:lnTo>
                  <a:lnTo>
                    <a:pt x="65" y="147"/>
                  </a:lnTo>
                  <a:lnTo>
                    <a:pt x="64" y="158"/>
                  </a:lnTo>
                  <a:lnTo>
                    <a:pt x="62" y="169"/>
                  </a:lnTo>
                  <a:lnTo>
                    <a:pt x="59" y="178"/>
                  </a:lnTo>
                  <a:lnTo>
                    <a:pt x="58" y="180"/>
                  </a:lnTo>
                  <a:lnTo>
                    <a:pt x="22" y="222"/>
                  </a:lnTo>
                  <a:lnTo>
                    <a:pt x="25" y="222"/>
                  </a:lnTo>
                  <a:lnTo>
                    <a:pt x="47" y="228"/>
                  </a:lnTo>
                  <a:lnTo>
                    <a:pt x="49" y="228"/>
                  </a:lnTo>
                  <a:lnTo>
                    <a:pt x="51" y="229"/>
                  </a:lnTo>
                  <a:lnTo>
                    <a:pt x="53" y="231"/>
                  </a:lnTo>
                  <a:lnTo>
                    <a:pt x="54" y="233"/>
                  </a:lnTo>
                  <a:lnTo>
                    <a:pt x="57" y="236"/>
                  </a:lnTo>
                  <a:lnTo>
                    <a:pt x="59" y="243"/>
                  </a:lnTo>
                  <a:lnTo>
                    <a:pt x="62" y="251"/>
                  </a:lnTo>
                  <a:lnTo>
                    <a:pt x="65" y="262"/>
                  </a:lnTo>
                  <a:lnTo>
                    <a:pt x="89" y="262"/>
                  </a:lnTo>
                  <a:lnTo>
                    <a:pt x="93" y="263"/>
                  </a:lnTo>
                  <a:lnTo>
                    <a:pt x="96" y="265"/>
                  </a:lnTo>
                  <a:lnTo>
                    <a:pt x="98" y="268"/>
                  </a:lnTo>
                  <a:lnTo>
                    <a:pt x="99" y="273"/>
                  </a:lnTo>
                  <a:lnTo>
                    <a:pt x="97" y="279"/>
                  </a:lnTo>
                  <a:lnTo>
                    <a:pt x="95" y="281"/>
                  </a:lnTo>
                  <a:lnTo>
                    <a:pt x="92" y="283"/>
                  </a:lnTo>
                  <a:lnTo>
                    <a:pt x="66" y="283"/>
                  </a:lnTo>
                  <a:lnTo>
                    <a:pt x="66" y="292"/>
                  </a:lnTo>
                  <a:lnTo>
                    <a:pt x="65" y="299"/>
                  </a:lnTo>
                  <a:lnTo>
                    <a:pt x="64" y="304"/>
                  </a:lnTo>
                  <a:lnTo>
                    <a:pt x="64" y="307"/>
                  </a:lnTo>
                  <a:lnTo>
                    <a:pt x="63" y="308"/>
                  </a:lnTo>
                  <a:lnTo>
                    <a:pt x="62" y="312"/>
                  </a:lnTo>
                  <a:lnTo>
                    <a:pt x="62" y="323"/>
                  </a:lnTo>
                  <a:lnTo>
                    <a:pt x="64" y="327"/>
                  </a:lnTo>
                  <a:lnTo>
                    <a:pt x="67" y="328"/>
                  </a:lnTo>
                  <a:lnTo>
                    <a:pt x="73" y="329"/>
                  </a:lnTo>
                  <a:lnTo>
                    <a:pt x="82" y="330"/>
                  </a:lnTo>
                  <a:lnTo>
                    <a:pt x="97" y="329"/>
                  </a:lnTo>
                  <a:lnTo>
                    <a:pt x="115" y="327"/>
                  </a:lnTo>
                  <a:lnTo>
                    <a:pt x="137" y="323"/>
                  </a:lnTo>
                  <a:lnTo>
                    <a:pt x="143" y="323"/>
                  </a:lnTo>
                  <a:lnTo>
                    <a:pt x="146" y="325"/>
                  </a:lnTo>
                  <a:lnTo>
                    <a:pt x="149" y="328"/>
                  </a:lnTo>
                  <a:lnTo>
                    <a:pt x="152" y="333"/>
                  </a:lnTo>
                  <a:lnTo>
                    <a:pt x="155" y="343"/>
                  </a:lnTo>
                  <a:lnTo>
                    <a:pt x="157" y="356"/>
                  </a:lnTo>
                  <a:lnTo>
                    <a:pt x="160" y="374"/>
                  </a:lnTo>
                  <a:lnTo>
                    <a:pt x="139" y="374"/>
                  </a:lnTo>
                  <a:lnTo>
                    <a:pt x="136" y="356"/>
                  </a:lnTo>
                  <a:lnTo>
                    <a:pt x="134" y="344"/>
                  </a:lnTo>
                  <a:lnTo>
                    <a:pt x="113" y="347"/>
                  </a:lnTo>
                  <a:lnTo>
                    <a:pt x="96" y="349"/>
                  </a:lnTo>
                  <a:lnTo>
                    <a:pt x="82" y="351"/>
                  </a:lnTo>
                  <a:lnTo>
                    <a:pt x="72" y="351"/>
                  </a:lnTo>
                  <a:lnTo>
                    <a:pt x="63" y="348"/>
                  </a:lnTo>
                  <a:lnTo>
                    <a:pt x="58" y="347"/>
                  </a:lnTo>
                  <a:lnTo>
                    <a:pt x="54" y="345"/>
                  </a:lnTo>
                  <a:lnTo>
                    <a:pt x="53" y="345"/>
                  </a:lnTo>
                  <a:lnTo>
                    <a:pt x="45" y="337"/>
                  </a:lnTo>
                  <a:lnTo>
                    <a:pt x="42" y="327"/>
                  </a:lnTo>
                  <a:lnTo>
                    <a:pt x="41" y="318"/>
                  </a:lnTo>
                  <a:lnTo>
                    <a:pt x="42" y="309"/>
                  </a:lnTo>
                  <a:lnTo>
                    <a:pt x="44" y="301"/>
                  </a:lnTo>
                  <a:lnTo>
                    <a:pt x="44" y="297"/>
                  </a:lnTo>
                  <a:lnTo>
                    <a:pt x="45" y="290"/>
                  </a:lnTo>
                  <a:lnTo>
                    <a:pt x="46" y="281"/>
                  </a:lnTo>
                  <a:lnTo>
                    <a:pt x="46" y="273"/>
                  </a:lnTo>
                  <a:lnTo>
                    <a:pt x="44" y="264"/>
                  </a:lnTo>
                  <a:lnTo>
                    <a:pt x="41" y="254"/>
                  </a:lnTo>
                  <a:lnTo>
                    <a:pt x="38" y="247"/>
                  </a:lnTo>
                  <a:lnTo>
                    <a:pt x="20" y="243"/>
                  </a:lnTo>
                  <a:lnTo>
                    <a:pt x="13" y="242"/>
                  </a:lnTo>
                  <a:lnTo>
                    <a:pt x="6" y="237"/>
                  </a:lnTo>
                  <a:lnTo>
                    <a:pt x="3" y="234"/>
                  </a:lnTo>
                  <a:lnTo>
                    <a:pt x="0" y="225"/>
                  </a:lnTo>
                  <a:lnTo>
                    <a:pt x="1" y="218"/>
                  </a:lnTo>
                  <a:lnTo>
                    <a:pt x="2" y="214"/>
                  </a:lnTo>
                  <a:lnTo>
                    <a:pt x="4" y="212"/>
                  </a:lnTo>
                  <a:lnTo>
                    <a:pt x="42" y="167"/>
                  </a:lnTo>
                  <a:lnTo>
                    <a:pt x="43" y="161"/>
                  </a:lnTo>
                  <a:lnTo>
                    <a:pt x="44" y="152"/>
                  </a:lnTo>
                  <a:lnTo>
                    <a:pt x="44" y="141"/>
                  </a:lnTo>
                  <a:lnTo>
                    <a:pt x="41" y="119"/>
                  </a:lnTo>
                  <a:lnTo>
                    <a:pt x="42" y="98"/>
                  </a:lnTo>
                  <a:lnTo>
                    <a:pt x="45" y="81"/>
                  </a:lnTo>
                  <a:lnTo>
                    <a:pt x="50" y="67"/>
                  </a:lnTo>
                  <a:lnTo>
                    <a:pt x="57" y="55"/>
                  </a:lnTo>
                  <a:lnTo>
                    <a:pt x="64" y="46"/>
                  </a:lnTo>
                  <a:lnTo>
                    <a:pt x="71" y="38"/>
                  </a:lnTo>
                  <a:lnTo>
                    <a:pt x="77" y="33"/>
                  </a:lnTo>
                  <a:lnTo>
                    <a:pt x="81" y="30"/>
                  </a:lnTo>
                  <a:lnTo>
                    <a:pt x="83" y="29"/>
                  </a:lnTo>
                  <a:lnTo>
                    <a:pt x="118" y="13"/>
                  </a:lnTo>
                  <a:lnTo>
                    <a:pt x="152" y="3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237"/>
            <p:cNvSpPr>
              <a:spLocks noEditPoints="1"/>
            </p:cNvSpPr>
            <p:nvPr/>
          </p:nvSpPr>
          <p:spPr bwMode="auto">
            <a:xfrm>
              <a:off x="2604766" y="5320953"/>
              <a:ext cx="349250" cy="241300"/>
            </a:xfrm>
            <a:custGeom>
              <a:avLst/>
              <a:gdLst/>
              <a:ahLst/>
              <a:cxnLst>
                <a:cxn ang="0">
                  <a:pos x="61" y="25"/>
                </a:cxn>
                <a:cxn ang="0">
                  <a:pos x="50" y="33"/>
                </a:cxn>
                <a:cxn ang="0">
                  <a:pos x="74" y="38"/>
                </a:cxn>
                <a:cxn ang="0">
                  <a:pos x="92" y="43"/>
                </a:cxn>
                <a:cxn ang="0">
                  <a:pos x="96" y="54"/>
                </a:cxn>
                <a:cxn ang="0">
                  <a:pos x="89" y="59"/>
                </a:cxn>
                <a:cxn ang="0">
                  <a:pos x="56" y="54"/>
                </a:cxn>
                <a:cxn ang="0">
                  <a:pos x="38" y="55"/>
                </a:cxn>
                <a:cxn ang="0">
                  <a:pos x="34" y="59"/>
                </a:cxn>
                <a:cxn ang="0">
                  <a:pos x="19" y="81"/>
                </a:cxn>
                <a:cxn ang="0">
                  <a:pos x="34" y="102"/>
                </a:cxn>
                <a:cxn ang="0">
                  <a:pos x="49" y="88"/>
                </a:cxn>
                <a:cxn ang="0">
                  <a:pos x="55" y="78"/>
                </a:cxn>
                <a:cxn ang="0">
                  <a:pos x="66" y="83"/>
                </a:cxn>
                <a:cxn ang="0">
                  <a:pos x="66" y="100"/>
                </a:cxn>
                <a:cxn ang="0">
                  <a:pos x="80" y="124"/>
                </a:cxn>
                <a:cxn ang="0">
                  <a:pos x="105" y="121"/>
                </a:cxn>
                <a:cxn ang="0">
                  <a:pos x="121" y="108"/>
                </a:cxn>
                <a:cxn ang="0">
                  <a:pos x="148" y="96"/>
                </a:cxn>
                <a:cxn ang="0">
                  <a:pos x="154" y="100"/>
                </a:cxn>
                <a:cxn ang="0">
                  <a:pos x="154" y="111"/>
                </a:cxn>
                <a:cxn ang="0">
                  <a:pos x="143" y="117"/>
                </a:cxn>
                <a:cxn ang="0">
                  <a:pos x="125" y="129"/>
                </a:cxn>
                <a:cxn ang="0">
                  <a:pos x="158" y="131"/>
                </a:cxn>
                <a:cxn ang="0">
                  <a:pos x="171" y="121"/>
                </a:cxn>
                <a:cxn ang="0">
                  <a:pos x="189" y="116"/>
                </a:cxn>
                <a:cxn ang="0">
                  <a:pos x="202" y="107"/>
                </a:cxn>
                <a:cxn ang="0">
                  <a:pos x="202" y="98"/>
                </a:cxn>
                <a:cxn ang="0">
                  <a:pos x="183" y="84"/>
                </a:cxn>
                <a:cxn ang="0">
                  <a:pos x="166" y="80"/>
                </a:cxn>
                <a:cxn ang="0">
                  <a:pos x="166" y="70"/>
                </a:cxn>
                <a:cxn ang="0">
                  <a:pos x="173" y="67"/>
                </a:cxn>
                <a:cxn ang="0">
                  <a:pos x="196" y="70"/>
                </a:cxn>
                <a:cxn ang="0">
                  <a:pos x="173" y="39"/>
                </a:cxn>
                <a:cxn ang="0">
                  <a:pos x="141" y="32"/>
                </a:cxn>
                <a:cxn ang="0">
                  <a:pos x="141" y="45"/>
                </a:cxn>
                <a:cxn ang="0">
                  <a:pos x="133" y="53"/>
                </a:cxn>
                <a:cxn ang="0">
                  <a:pos x="125" y="49"/>
                </a:cxn>
                <a:cxn ang="0">
                  <a:pos x="118" y="25"/>
                </a:cxn>
                <a:cxn ang="0">
                  <a:pos x="87" y="18"/>
                </a:cxn>
                <a:cxn ang="0">
                  <a:pos x="120" y="5"/>
                </a:cxn>
                <a:cxn ang="0">
                  <a:pos x="133" y="15"/>
                </a:cxn>
                <a:cxn ang="0">
                  <a:pos x="182" y="23"/>
                </a:cxn>
                <a:cxn ang="0">
                  <a:pos x="213" y="62"/>
                </a:cxn>
                <a:cxn ang="0">
                  <a:pos x="220" y="96"/>
                </a:cxn>
                <a:cxn ang="0">
                  <a:pos x="209" y="126"/>
                </a:cxn>
                <a:cxn ang="0">
                  <a:pos x="178" y="139"/>
                </a:cxn>
                <a:cxn ang="0">
                  <a:pos x="151" y="152"/>
                </a:cxn>
                <a:cxn ang="0">
                  <a:pos x="110" y="140"/>
                </a:cxn>
                <a:cxn ang="0">
                  <a:pos x="88" y="145"/>
                </a:cxn>
                <a:cxn ang="0">
                  <a:pos x="63" y="134"/>
                </a:cxn>
                <a:cxn ang="0">
                  <a:pos x="57" y="129"/>
                </a:cxn>
                <a:cxn ang="0">
                  <a:pos x="18" y="114"/>
                </a:cxn>
                <a:cxn ang="0">
                  <a:pos x="0" y="83"/>
                </a:cxn>
                <a:cxn ang="0">
                  <a:pos x="14" y="53"/>
                </a:cxn>
                <a:cxn ang="0">
                  <a:pos x="30" y="38"/>
                </a:cxn>
                <a:cxn ang="0">
                  <a:pos x="41" y="16"/>
                </a:cxn>
                <a:cxn ang="0">
                  <a:pos x="85" y="1"/>
                </a:cxn>
              </a:cxnLst>
              <a:rect l="0" t="0" r="r" b="b"/>
              <a:pathLst>
                <a:path w="220" h="152">
                  <a:moveTo>
                    <a:pt x="87" y="18"/>
                  </a:moveTo>
                  <a:lnTo>
                    <a:pt x="72" y="22"/>
                  </a:lnTo>
                  <a:lnTo>
                    <a:pt x="61" y="25"/>
                  </a:lnTo>
                  <a:lnTo>
                    <a:pt x="55" y="28"/>
                  </a:lnTo>
                  <a:lnTo>
                    <a:pt x="51" y="31"/>
                  </a:lnTo>
                  <a:lnTo>
                    <a:pt x="50" y="33"/>
                  </a:lnTo>
                  <a:lnTo>
                    <a:pt x="49" y="34"/>
                  </a:lnTo>
                  <a:lnTo>
                    <a:pt x="61" y="36"/>
                  </a:lnTo>
                  <a:lnTo>
                    <a:pt x="74" y="38"/>
                  </a:lnTo>
                  <a:lnTo>
                    <a:pt x="84" y="40"/>
                  </a:lnTo>
                  <a:lnTo>
                    <a:pt x="90" y="42"/>
                  </a:lnTo>
                  <a:lnTo>
                    <a:pt x="92" y="43"/>
                  </a:lnTo>
                  <a:lnTo>
                    <a:pt x="95" y="45"/>
                  </a:lnTo>
                  <a:lnTo>
                    <a:pt x="96" y="47"/>
                  </a:lnTo>
                  <a:lnTo>
                    <a:pt x="96" y="54"/>
                  </a:lnTo>
                  <a:lnTo>
                    <a:pt x="95" y="56"/>
                  </a:lnTo>
                  <a:lnTo>
                    <a:pt x="92" y="58"/>
                  </a:lnTo>
                  <a:lnTo>
                    <a:pt x="89" y="59"/>
                  </a:lnTo>
                  <a:lnTo>
                    <a:pt x="84" y="59"/>
                  </a:lnTo>
                  <a:lnTo>
                    <a:pt x="70" y="55"/>
                  </a:lnTo>
                  <a:lnTo>
                    <a:pt x="56" y="54"/>
                  </a:lnTo>
                  <a:lnTo>
                    <a:pt x="41" y="54"/>
                  </a:lnTo>
                  <a:lnTo>
                    <a:pt x="40" y="55"/>
                  </a:lnTo>
                  <a:lnTo>
                    <a:pt x="38" y="55"/>
                  </a:lnTo>
                  <a:lnTo>
                    <a:pt x="38" y="56"/>
                  </a:lnTo>
                  <a:lnTo>
                    <a:pt x="36" y="58"/>
                  </a:lnTo>
                  <a:lnTo>
                    <a:pt x="34" y="59"/>
                  </a:lnTo>
                  <a:lnTo>
                    <a:pt x="27" y="67"/>
                  </a:lnTo>
                  <a:lnTo>
                    <a:pt x="22" y="74"/>
                  </a:lnTo>
                  <a:lnTo>
                    <a:pt x="19" y="81"/>
                  </a:lnTo>
                  <a:lnTo>
                    <a:pt x="19" y="89"/>
                  </a:lnTo>
                  <a:lnTo>
                    <a:pt x="24" y="95"/>
                  </a:lnTo>
                  <a:lnTo>
                    <a:pt x="34" y="102"/>
                  </a:lnTo>
                  <a:lnTo>
                    <a:pt x="49" y="106"/>
                  </a:lnTo>
                  <a:lnTo>
                    <a:pt x="48" y="95"/>
                  </a:lnTo>
                  <a:lnTo>
                    <a:pt x="49" y="88"/>
                  </a:lnTo>
                  <a:lnTo>
                    <a:pt x="51" y="81"/>
                  </a:lnTo>
                  <a:lnTo>
                    <a:pt x="53" y="79"/>
                  </a:lnTo>
                  <a:lnTo>
                    <a:pt x="55" y="78"/>
                  </a:lnTo>
                  <a:lnTo>
                    <a:pt x="60" y="78"/>
                  </a:lnTo>
                  <a:lnTo>
                    <a:pt x="64" y="79"/>
                  </a:lnTo>
                  <a:lnTo>
                    <a:pt x="66" y="83"/>
                  </a:lnTo>
                  <a:lnTo>
                    <a:pt x="67" y="85"/>
                  </a:lnTo>
                  <a:lnTo>
                    <a:pt x="67" y="92"/>
                  </a:lnTo>
                  <a:lnTo>
                    <a:pt x="66" y="100"/>
                  </a:lnTo>
                  <a:lnTo>
                    <a:pt x="67" y="109"/>
                  </a:lnTo>
                  <a:lnTo>
                    <a:pt x="72" y="119"/>
                  </a:lnTo>
                  <a:lnTo>
                    <a:pt x="80" y="124"/>
                  </a:lnTo>
                  <a:lnTo>
                    <a:pt x="89" y="126"/>
                  </a:lnTo>
                  <a:lnTo>
                    <a:pt x="98" y="125"/>
                  </a:lnTo>
                  <a:lnTo>
                    <a:pt x="105" y="121"/>
                  </a:lnTo>
                  <a:lnTo>
                    <a:pt x="114" y="114"/>
                  </a:lnTo>
                  <a:lnTo>
                    <a:pt x="115" y="112"/>
                  </a:lnTo>
                  <a:lnTo>
                    <a:pt x="121" y="108"/>
                  </a:lnTo>
                  <a:lnTo>
                    <a:pt x="130" y="103"/>
                  </a:lnTo>
                  <a:lnTo>
                    <a:pt x="139" y="99"/>
                  </a:lnTo>
                  <a:lnTo>
                    <a:pt x="148" y="96"/>
                  </a:lnTo>
                  <a:lnTo>
                    <a:pt x="150" y="96"/>
                  </a:lnTo>
                  <a:lnTo>
                    <a:pt x="153" y="98"/>
                  </a:lnTo>
                  <a:lnTo>
                    <a:pt x="154" y="100"/>
                  </a:lnTo>
                  <a:lnTo>
                    <a:pt x="157" y="102"/>
                  </a:lnTo>
                  <a:lnTo>
                    <a:pt x="157" y="105"/>
                  </a:lnTo>
                  <a:lnTo>
                    <a:pt x="154" y="111"/>
                  </a:lnTo>
                  <a:lnTo>
                    <a:pt x="151" y="114"/>
                  </a:lnTo>
                  <a:lnTo>
                    <a:pt x="148" y="115"/>
                  </a:lnTo>
                  <a:lnTo>
                    <a:pt x="143" y="117"/>
                  </a:lnTo>
                  <a:lnTo>
                    <a:pt x="135" y="120"/>
                  </a:lnTo>
                  <a:lnTo>
                    <a:pt x="127" y="126"/>
                  </a:lnTo>
                  <a:lnTo>
                    <a:pt x="125" y="129"/>
                  </a:lnTo>
                  <a:lnTo>
                    <a:pt x="137" y="133"/>
                  </a:lnTo>
                  <a:lnTo>
                    <a:pt x="149" y="134"/>
                  </a:lnTo>
                  <a:lnTo>
                    <a:pt x="158" y="131"/>
                  </a:lnTo>
                  <a:lnTo>
                    <a:pt x="164" y="126"/>
                  </a:lnTo>
                  <a:lnTo>
                    <a:pt x="169" y="123"/>
                  </a:lnTo>
                  <a:lnTo>
                    <a:pt x="171" y="121"/>
                  </a:lnTo>
                  <a:lnTo>
                    <a:pt x="174" y="117"/>
                  </a:lnTo>
                  <a:lnTo>
                    <a:pt x="178" y="117"/>
                  </a:lnTo>
                  <a:lnTo>
                    <a:pt x="189" y="116"/>
                  </a:lnTo>
                  <a:lnTo>
                    <a:pt x="196" y="114"/>
                  </a:lnTo>
                  <a:lnTo>
                    <a:pt x="200" y="109"/>
                  </a:lnTo>
                  <a:lnTo>
                    <a:pt x="202" y="107"/>
                  </a:lnTo>
                  <a:lnTo>
                    <a:pt x="203" y="104"/>
                  </a:lnTo>
                  <a:lnTo>
                    <a:pt x="203" y="101"/>
                  </a:lnTo>
                  <a:lnTo>
                    <a:pt x="202" y="98"/>
                  </a:lnTo>
                  <a:lnTo>
                    <a:pt x="200" y="96"/>
                  </a:lnTo>
                  <a:lnTo>
                    <a:pt x="191" y="88"/>
                  </a:lnTo>
                  <a:lnTo>
                    <a:pt x="183" y="84"/>
                  </a:lnTo>
                  <a:lnTo>
                    <a:pt x="171" y="84"/>
                  </a:lnTo>
                  <a:lnTo>
                    <a:pt x="168" y="83"/>
                  </a:lnTo>
                  <a:lnTo>
                    <a:pt x="166" y="80"/>
                  </a:lnTo>
                  <a:lnTo>
                    <a:pt x="165" y="77"/>
                  </a:lnTo>
                  <a:lnTo>
                    <a:pt x="165" y="72"/>
                  </a:lnTo>
                  <a:lnTo>
                    <a:pt x="166" y="70"/>
                  </a:lnTo>
                  <a:lnTo>
                    <a:pt x="168" y="68"/>
                  </a:lnTo>
                  <a:lnTo>
                    <a:pt x="171" y="67"/>
                  </a:lnTo>
                  <a:lnTo>
                    <a:pt x="173" y="67"/>
                  </a:lnTo>
                  <a:lnTo>
                    <a:pt x="178" y="65"/>
                  </a:lnTo>
                  <a:lnTo>
                    <a:pt x="187" y="67"/>
                  </a:lnTo>
                  <a:lnTo>
                    <a:pt x="196" y="70"/>
                  </a:lnTo>
                  <a:lnTo>
                    <a:pt x="191" y="56"/>
                  </a:lnTo>
                  <a:lnTo>
                    <a:pt x="183" y="45"/>
                  </a:lnTo>
                  <a:lnTo>
                    <a:pt x="173" y="39"/>
                  </a:lnTo>
                  <a:lnTo>
                    <a:pt x="161" y="34"/>
                  </a:lnTo>
                  <a:lnTo>
                    <a:pt x="150" y="32"/>
                  </a:lnTo>
                  <a:lnTo>
                    <a:pt x="141" y="32"/>
                  </a:lnTo>
                  <a:lnTo>
                    <a:pt x="142" y="36"/>
                  </a:lnTo>
                  <a:lnTo>
                    <a:pt x="142" y="42"/>
                  </a:lnTo>
                  <a:lnTo>
                    <a:pt x="141" y="45"/>
                  </a:lnTo>
                  <a:lnTo>
                    <a:pt x="138" y="49"/>
                  </a:lnTo>
                  <a:lnTo>
                    <a:pt x="136" y="52"/>
                  </a:lnTo>
                  <a:lnTo>
                    <a:pt x="133" y="53"/>
                  </a:lnTo>
                  <a:lnTo>
                    <a:pt x="131" y="53"/>
                  </a:lnTo>
                  <a:lnTo>
                    <a:pt x="128" y="52"/>
                  </a:lnTo>
                  <a:lnTo>
                    <a:pt x="125" y="49"/>
                  </a:lnTo>
                  <a:lnTo>
                    <a:pt x="122" y="43"/>
                  </a:lnTo>
                  <a:lnTo>
                    <a:pt x="122" y="32"/>
                  </a:lnTo>
                  <a:lnTo>
                    <a:pt x="118" y="25"/>
                  </a:lnTo>
                  <a:lnTo>
                    <a:pt x="111" y="21"/>
                  </a:lnTo>
                  <a:lnTo>
                    <a:pt x="100" y="18"/>
                  </a:lnTo>
                  <a:lnTo>
                    <a:pt x="87" y="18"/>
                  </a:lnTo>
                  <a:close/>
                  <a:moveTo>
                    <a:pt x="96" y="0"/>
                  </a:moveTo>
                  <a:lnTo>
                    <a:pt x="107" y="1"/>
                  </a:lnTo>
                  <a:lnTo>
                    <a:pt x="120" y="5"/>
                  </a:lnTo>
                  <a:lnTo>
                    <a:pt x="131" y="12"/>
                  </a:lnTo>
                  <a:lnTo>
                    <a:pt x="132" y="14"/>
                  </a:lnTo>
                  <a:lnTo>
                    <a:pt x="133" y="15"/>
                  </a:lnTo>
                  <a:lnTo>
                    <a:pt x="153" y="15"/>
                  </a:lnTo>
                  <a:lnTo>
                    <a:pt x="167" y="17"/>
                  </a:lnTo>
                  <a:lnTo>
                    <a:pt x="182" y="23"/>
                  </a:lnTo>
                  <a:lnTo>
                    <a:pt x="195" y="32"/>
                  </a:lnTo>
                  <a:lnTo>
                    <a:pt x="207" y="45"/>
                  </a:lnTo>
                  <a:lnTo>
                    <a:pt x="213" y="62"/>
                  </a:lnTo>
                  <a:lnTo>
                    <a:pt x="215" y="81"/>
                  </a:lnTo>
                  <a:lnTo>
                    <a:pt x="218" y="88"/>
                  </a:lnTo>
                  <a:lnTo>
                    <a:pt x="220" y="96"/>
                  </a:lnTo>
                  <a:lnTo>
                    <a:pt x="220" y="107"/>
                  </a:lnTo>
                  <a:lnTo>
                    <a:pt x="216" y="118"/>
                  </a:lnTo>
                  <a:lnTo>
                    <a:pt x="209" y="126"/>
                  </a:lnTo>
                  <a:lnTo>
                    <a:pt x="197" y="132"/>
                  </a:lnTo>
                  <a:lnTo>
                    <a:pt x="182" y="135"/>
                  </a:lnTo>
                  <a:lnTo>
                    <a:pt x="178" y="139"/>
                  </a:lnTo>
                  <a:lnTo>
                    <a:pt x="172" y="145"/>
                  </a:lnTo>
                  <a:lnTo>
                    <a:pt x="162" y="149"/>
                  </a:lnTo>
                  <a:lnTo>
                    <a:pt x="151" y="152"/>
                  </a:lnTo>
                  <a:lnTo>
                    <a:pt x="145" y="152"/>
                  </a:lnTo>
                  <a:lnTo>
                    <a:pt x="127" y="149"/>
                  </a:lnTo>
                  <a:lnTo>
                    <a:pt x="110" y="140"/>
                  </a:lnTo>
                  <a:lnTo>
                    <a:pt x="101" y="144"/>
                  </a:lnTo>
                  <a:lnTo>
                    <a:pt x="90" y="145"/>
                  </a:lnTo>
                  <a:lnTo>
                    <a:pt x="88" y="145"/>
                  </a:lnTo>
                  <a:lnTo>
                    <a:pt x="79" y="144"/>
                  </a:lnTo>
                  <a:lnTo>
                    <a:pt x="70" y="139"/>
                  </a:lnTo>
                  <a:lnTo>
                    <a:pt x="63" y="134"/>
                  </a:lnTo>
                  <a:lnTo>
                    <a:pt x="60" y="132"/>
                  </a:lnTo>
                  <a:lnTo>
                    <a:pt x="59" y="132"/>
                  </a:lnTo>
                  <a:lnTo>
                    <a:pt x="57" y="129"/>
                  </a:lnTo>
                  <a:lnTo>
                    <a:pt x="54" y="125"/>
                  </a:lnTo>
                  <a:lnTo>
                    <a:pt x="34" y="120"/>
                  </a:lnTo>
                  <a:lnTo>
                    <a:pt x="18" y="114"/>
                  </a:lnTo>
                  <a:lnTo>
                    <a:pt x="7" y="105"/>
                  </a:lnTo>
                  <a:lnTo>
                    <a:pt x="2" y="93"/>
                  </a:lnTo>
                  <a:lnTo>
                    <a:pt x="0" y="83"/>
                  </a:lnTo>
                  <a:lnTo>
                    <a:pt x="3" y="72"/>
                  </a:lnTo>
                  <a:lnTo>
                    <a:pt x="8" y="61"/>
                  </a:lnTo>
                  <a:lnTo>
                    <a:pt x="14" y="53"/>
                  </a:lnTo>
                  <a:lnTo>
                    <a:pt x="26" y="41"/>
                  </a:lnTo>
                  <a:lnTo>
                    <a:pt x="29" y="39"/>
                  </a:lnTo>
                  <a:lnTo>
                    <a:pt x="30" y="38"/>
                  </a:lnTo>
                  <a:lnTo>
                    <a:pt x="32" y="31"/>
                  </a:lnTo>
                  <a:lnTo>
                    <a:pt x="34" y="25"/>
                  </a:lnTo>
                  <a:lnTo>
                    <a:pt x="41" y="16"/>
                  </a:lnTo>
                  <a:lnTo>
                    <a:pt x="52" y="10"/>
                  </a:lnTo>
                  <a:lnTo>
                    <a:pt x="67" y="5"/>
                  </a:lnTo>
                  <a:lnTo>
                    <a:pt x="85" y="1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238"/>
            <p:cNvSpPr>
              <a:spLocks/>
            </p:cNvSpPr>
            <p:nvPr/>
          </p:nvSpPr>
          <p:spPr bwMode="auto">
            <a:xfrm>
              <a:off x="2736528" y="5420965"/>
              <a:ext cx="98425" cy="44450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55" y="0"/>
                </a:cxn>
                <a:cxn ang="0">
                  <a:pos x="58" y="1"/>
                </a:cxn>
                <a:cxn ang="0">
                  <a:pos x="60" y="4"/>
                </a:cxn>
                <a:cxn ang="0">
                  <a:pos x="62" y="7"/>
                </a:cxn>
                <a:cxn ang="0">
                  <a:pos x="62" y="10"/>
                </a:cxn>
                <a:cxn ang="0">
                  <a:pos x="61" y="13"/>
                </a:cxn>
                <a:cxn ang="0">
                  <a:pos x="59" y="16"/>
                </a:cxn>
                <a:cxn ang="0">
                  <a:pos x="46" y="24"/>
                </a:cxn>
                <a:cxn ang="0">
                  <a:pos x="33" y="27"/>
                </a:cxn>
                <a:cxn ang="0">
                  <a:pos x="22" y="28"/>
                </a:cxn>
                <a:cxn ang="0">
                  <a:pos x="17" y="28"/>
                </a:cxn>
                <a:cxn ang="0">
                  <a:pos x="14" y="27"/>
                </a:cxn>
                <a:cxn ang="0">
                  <a:pos x="11" y="27"/>
                </a:cxn>
                <a:cxn ang="0">
                  <a:pos x="8" y="26"/>
                </a:cxn>
                <a:cxn ang="0">
                  <a:pos x="7" y="26"/>
                </a:cxn>
                <a:cxn ang="0">
                  <a:pos x="4" y="25"/>
                </a:cxn>
                <a:cxn ang="0">
                  <a:pos x="2" y="23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1" y="12"/>
                </a:cxn>
                <a:cxn ang="0">
                  <a:pos x="3" y="10"/>
                </a:cxn>
                <a:cxn ang="0">
                  <a:pos x="5" y="9"/>
                </a:cxn>
                <a:cxn ang="0">
                  <a:pos x="14" y="9"/>
                </a:cxn>
                <a:cxn ang="0">
                  <a:pos x="20" y="10"/>
                </a:cxn>
                <a:cxn ang="0">
                  <a:pos x="29" y="9"/>
                </a:cxn>
                <a:cxn ang="0">
                  <a:pos x="38" y="7"/>
                </a:cxn>
                <a:cxn ang="0">
                  <a:pos x="49" y="1"/>
                </a:cxn>
                <a:cxn ang="0">
                  <a:pos x="52" y="0"/>
                </a:cxn>
              </a:cxnLst>
              <a:rect l="0" t="0" r="r" b="b"/>
              <a:pathLst>
                <a:path w="62" h="28">
                  <a:moveTo>
                    <a:pt x="52" y="0"/>
                  </a:moveTo>
                  <a:lnTo>
                    <a:pt x="55" y="0"/>
                  </a:lnTo>
                  <a:lnTo>
                    <a:pt x="58" y="1"/>
                  </a:lnTo>
                  <a:lnTo>
                    <a:pt x="60" y="4"/>
                  </a:lnTo>
                  <a:lnTo>
                    <a:pt x="62" y="7"/>
                  </a:lnTo>
                  <a:lnTo>
                    <a:pt x="62" y="10"/>
                  </a:lnTo>
                  <a:lnTo>
                    <a:pt x="61" y="13"/>
                  </a:lnTo>
                  <a:lnTo>
                    <a:pt x="59" y="16"/>
                  </a:lnTo>
                  <a:lnTo>
                    <a:pt x="46" y="24"/>
                  </a:lnTo>
                  <a:lnTo>
                    <a:pt x="33" y="27"/>
                  </a:lnTo>
                  <a:lnTo>
                    <a:pt x="22" y="28"/>
                  </a:lnTo>
                  <a:lnTo>
                    <a:pt x="17" y="28"/>
                  </a:lnTo>
                  <a:lnTo>
                    <a:pt x="14" y="27"/>
                  </a:lnTo>
                  <a:lnTo>
                    <a:pt x="11" y="27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3" y="10"/>
                  </a:lnTo>
                  <a:lnTo>
                    <a:pt x="5" y="9"/>
                  </a:lnTo>
                  <a:lnTo>
                    <a:pt x="14" y="9"/>
                  </a:lnTo>
                  <a:lnTo>
                    <a:pt x="20" y="10"/>
                  </a:lnTo>
                  <a:lnTo>
                    <a:pt x="29" y="9"/>
                  </a:lnTo>
                  <a:lnTo>
                    <a:pt x="38" y="7"/>
                  </a:lnTo>
                  <a:lnTo>
                    <a:pt x="49" y="1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245450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58"/>
          <p:cNvSpPr/>
          <p:nvPr/>
        </p:nvSpPr>
        <p:spPr>
          <a:xfrm>
            <a:off x="0" y="878541"/>
            <a:ext cx="125506" cy="5979459"/>
          </a:xfrm>
          <a:prstGeom prst="rect">
            <a:avLst/>
          </a:prstGeom>
          <a:solidFill>
            <a:srgbClr val="457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21" name="TextBox 30"/>
          <p:cNvSpPr txBox="1">
            <a:spLocks noChangeArrowheads="1"/>
          </p:cNvSpPr>
          <p:nvPr/>
        </p:nvSpPr>
        <p:spPr bwMode="auto">
          <a:xfrm>
            <a:off x="875924" y="1409700"/>
            <a:ext cx="565187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54288" indent="-622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11488" indent="-622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8688" indent="-622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5888" indent="-622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Clr>
                <a:srgbClr val="F15A22"/>
              </a:buClr>
            </a:pPr>
            <a:r>
              <a:rPr lang="ru-RU" alt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Создание направления на онкологический консилиум</a:t>
            </a:r>
            <a:endParaRPr lang="ru-RU" alt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endParaRPr lang="ru-RU" alt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endParaRPr lang="ru-RU" altLang="ru-RU" sz="15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r>
              <a:rPr lang="ru-RU" alt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1-ый этап консилиума</a:t>
            </a:r>
            <a:endParaRPr lang="ru-RU" alt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endParaRPr lang="ru-RU" alt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endParaRPr lang="ru-RU" altLang="ru-RU" sz="15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r>
              <a:rPr lang="ru-RU" alt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2-ой этап консилиума</a:t>
            </a:r>
          </a:p>
          <a:p>
            <a:pPr marL="0" indent="0">
              <a:buClr>
                <a:srgbClr val="F15A22"/>
              </a:buClr>
            </a:pPr>
            <a:endParaRPr lang="ru-RU" alt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endParaRPr lang="ru-RU" alt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endParaRPr lang="ru-RU" altLang="ru-RU" sz="15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r>
              <a:rPr lang="ru-RU" alt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Запись на госпитализацию</a:t>
            </a:r>
          </a:p>
          <a:p>
            <a:pPr marL="0" indent="0">
              <a:buClr>
                <a:srgbClr val="F15A22"/>
              </a:buClr>
            </a:pPr>
            <a:endParaRPr lang="ru-RU" altLang="ru-RU" sz="15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endParaRPr lang="ru-RU" altLang="ru-RU" sz="15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r>
              <a:rPr lang="ru-RU" alt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печатных форм : направления на консилиум, результата консилиума</a:t>
            </a:r>
          </a:p>
          <a:p>
            <a:pPr marL="0" indent="0">
              <a:buClr>
                <a:srgbClr val="F15A22"/>
              </a:buClr>
            </a:pPr>
            <a:endParaRPr lang="ru-RU" altLang="ru-RU" sz="15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r>
              <a:rPr lang="ru-RU" alt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Просмотр истории записи на госпитализацию</a:t>
            </a:r>
            <a:endParaRPr lang="ru-RU" alt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Clr>
                <a:srgbClr val="F15A22"/>
              </a:buClr>
            </a:pPr>
            <a:endParaRPr lang="ru-RU" alt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41341" y="1371599"/>
            <a:ext cx="177234" cy="460809"/>
          </a:xfrm>
          <a:prstGeom prst="chevron">
            <a:avLst>
              <a:gd name="adj" fmla="val 89698"/>
            </a:avLst>
          </a:prstGeom>
          <a:solidFill>
            <a:srgbClr val="4B5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41341" y="2717799"/>
            <a:ext cx="177234" cy="460809"/>
          </a:xfrm>
          <a:prstGeom prst="chevron">
            <a:avLst>
              <a:gd name="adj" fmla="val 89698"/>
            </a:avLst>
          </a:prstGeom>
          <a:solidFill>
            <a:srgbClr val="4B5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54041" y="2028824"/>
            <a:ext cx="177234" cy="460809"/>
          </a:xfrm>
          <a:prstGeom prst="chevron">
            <a:avLst>
              <a:gd name="adj" fmla="val 89698"/>
            </a:avLst>
          </a:prstGeom>
          <a:solidFill>
            <a:srgbClr val="4B5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92141" y="3555999"/>
            <a:ext cx="177234" cy="460809"/>
          </a:xfrm>
          <a:prstGeom prst="chevron">
            <a:avLst>
              <a:gd name="adj" fmla="val 89698"/>
            </a:avLst>
          </a:prstGeom>
          <a:solidFill>
            <a:srgbClr val="4B5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692141" y="4340224"/>
            <a:ext cx="177234" cy="460809"/>
          </a:xfrm>
          <a:prstGeom prst="chevron">
            <a:avLst>
              <a:gd name="adj" fmla="val 89698"/>
            </a:avLst>
          </a:prstGeom>
          <a:solidFill>
            <a:srgbClr val="4B5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704841" y="5035549"/>
            <a:ext cx="177234" cy="460809"/>
          </a:xfrm>
          <a:prstGeom prst="chevron">
            <a:avLst>
              <a:gd name="adj" fmla="val 89698"/>
            </a:avLst>
          </a:prstGeom>
          <a:solidFill>
            <a:srgbClr val="4B5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5067" y="140283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5067" y="206640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767" y="276173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0467" y="361674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5867" y="435763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0467" y="509535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902131" y="1942390"/>
            <a:ext cx="5506304" cy="108000"/>
            <a:chOff x="982064" y="1571848"/>
            <a:chExt cx="5506304" cy="108000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982064" y="1624236"/>
              <a:ext cx="5400000" cy="158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/>
            <p:cNvSpPr/>
            <p:nvPr/>
          </p:nvSpPr>
          <p:spPr>
            <a:xfrm>
              <a:off x="6380368" y="1571848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952931" y="2597561"/>
            <a:ext cx="5506304" cy="108000"/>
            <a:chOff x="982064" y="1571848"/>
            <a:chExt cx="5506304" cy="108000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982064" y="1624236"/>
              <a:ext cx="5400000" cy="158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Овал 41"/>
            <p:cNvSpPr/>
            <p:nvPr/>
          </p:nvSpPr>
          <p:spPr>
            <a:xfrm>
              <a:off x="6380368" y="1571848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965631" y="3335655"/>
            <a:ext cx="5506304" cy="108000"/>
            <a:chOff x="982064" y="1571848"/>
            <a:chExt cx="5506304" cy="108000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982064" y="1624236"/>
              <a:ext cx="5400000" cy="158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Овал 45"/>
            <p:cNvSpPr/>
            <p:nvPr/>
          </p:nvSpPr>
          <p:spPr>
            <a:xfrm>
              <a:off x="6380368" y="1571848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978331" y="4911202"/>
            <a:ext cx="5506304" cy="108000"/>
            <a:chOff x="982064" y="1571848"/>
            <a:chExt cx="5506304" cy="10800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982064" y="1624236"/>
              <a:ext cx="5400000" cy="158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6380368" y="1571848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952931" y="4146961"/>
            <a:ext cx="5506304" cy="108000"/>
            <a:chOff x="982064" y="1571848"/>
            <a:chExt cx="5506304" cy="108000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>
              <a:off x="982064" y="1624236"/>
              <a:ext cx="5400000" cy="158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6380368" y="1571848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927531" y="5507355"/>
            <a:ext cx="5506304" cy="108000"/>
            <a:chOff x="982064" y="1571848"/>
            <a:chExt cx="5506304" cy="10800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982064" y="1624236"/>
              <a:ext cx="5400000" cy="158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6380368" y="1571848"/>
              <a:ext cx="108000" cy="108000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1" name="Заголовок 54"/>
          <p:cNvSpPr txBox="1">
            <a:spLocks/>
          </p:cNvSpPr>
          <p:nvPr/>
        </p:nvSpPr>
        <p:spPr>
          <a:xfrm>
            <a:off x="855676" y="327170"/>
            <a:ext cx="10811391" cy="447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ФУНКЦИОНАЛ</a:t>
            </a:r>
            <a:endParaRPr lang="ru-RU" altLang="ru-RU" sz="21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961604" y="898554"/>
            <a:ext cx="105632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Равнобедренный треугольник 92"/>
          <p:cNvSpPr/>
          <p:nvPr/>
        </p:nvSpPr>
        <p:spPr>
          <a:xfrm>
            <a:off x="10333149" y="536010"/>
            <a:ext cx="1858851" cy="6318368"/>
          </a:xfrm>
          <a:prstGeom prst="triangle">
            <a:avLst>
              <a:gd name="adj" fmla="val 100000"/>
            </a:avLst>
          </a:prstGeom>
          <a:solidFill>
            <a:schemeClr val="bg1"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6" name="Picture 4" descr="C:\Users\semenova\Desktop\ОНКОЛОГИЧЕСКИЙ КОНСИЛИУМ\Для презентации\скрины онкоконсилиума\2018-09-06 18_58_18-Mozilla Firefo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2174" y="1774825"/>
            <a:ext cx="3540125" cy="35820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822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961604" y="898554"/>
            <a:ext cx="105632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2862943" y="4416731"/>
            <a:ext cx="9329056" cy="2427151"/>
          </a:xfrm>
          <a:prstGeom prst="triangle">
            <a:avLst>
              <a:gd name="adj" fmla="val 100000"/>
            </a:avLst>
          </a:prstGeom>
          <a:solidFill>
            <a:srgbClr val="FFFFFF">
              <a:alpha val="1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8660524" y="4416730"/>
            <a:ext cx="3566391" cy="2427151"/>
          </a:xfrm>
          <a:prstGeom prst="triangle">
            <a:avLst>
              <a:gd name="adj" fmla="val 100000"/>
            </a:avLst>
          </a:prstGeom>
          <a:solidFill>
            <a:srgbClr val="FFFFFF">
              <a:alpha val="1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54"/>
          <p:cNvSpPr txBox="1">
            <a:spLocks/>
          </p:cNvSpPr>
          <p:nvPr/>
        </p:nvSpPr>
        <p:spPr>
          <a:xfrm>
            <a:off x="855676" y="327170"/>
            <a:ext cx="10811391" cy="447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СОЗДАНИЕ НАПРАВЛЕНИЯ НА КОНСИЛИУМ</a:t>
            </a:r>
            <a:endParaRPr lang="ru-RU" altLang="ru-RU" sz="21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 descr="C:\Users\semenova\Desktop\ОНКОЛОГИЧЕСКИЙ КОНСИЛИУМ\Для презентации\скрины онкоконсилиума\1.Направление на консилиум. План лечен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1100" y="951095"/>
            <a:ext cx="4118913" cy="4103506"/>
          </a:xfrm>
          <a:prstGeom prst="rect">
            <a:avLst/>
          </a:prstGeom>
          <a:noFill/>
        </p:spPr>
      </p:pic>
      <p:pic>
        <p:nvPicPr>
          <p:cNvPr id="1028" name="Picture 4" descr="C:\Users\semenova\Desktop\ОНКОЛОГИЧЕСКИЙ КОНСИЛИУМ\Для презентации\скрины онкоконсилиума\2.добавлено направление. консилиум не проходил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10081"/>
            <a:ext cx="12192000" cy="1447920"/>
          </a:xfrm>
          <a:prstGeom prst="rect">
            <a:avLst/>
          </a:prstGeom>
          <a:noFill/>
        </p:spPr>
      </p:pic>
      <p:pic>
        <p:nvPicPr>
          <p:cNvPr id="1029" name="Picture 5" descr="C:\Users\semenova\Desktop\ОНКОЛОГИЧЕСКИЙ КОНСИЛИУМ\Для презентации\скрины онкоконсилиума\1.Направление на консилиум. Диагноз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402" y="946317"/>
            <a:ext cx="4227056" cy="4120983"/>
          </a:xfrm>
          <a:prstGeom prst="rect">
            <a:avLst/>
          </a:prstGeom>
          <a:noFill/>
        </p:spPr>
      </p:pic>
      <p:sp>
        <p:nvSpPr>
          <p:cNvPr id="17" name="Стрелка вниз 16"/>
          <p:cNvSpPr/>
          <p:nvPr/>
        </p:nvSpPr>
        <p:spPr>
          <a:xfrm>
            <a:off x="1879600" y="5168900"/>
            <a:ext cx="406400" cy="190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9207500" y="5143500"/>
            <a:ext cx="3937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5651500" y="4635500"/>
            <a:ext cx="6096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C:\Users\semenova\Desktop\ОНКОЛОГИЧЕСКИЙ КОНСИЛИУМ\Для презентации\скрины онкоконсилиума\2.добавлено направление. консилиум не проходил - копия.pn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381846" y="2638597"/>
            <a:ext cx="1048896" cy="1466678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5002178" y="2311400"/>
            <a:ext cx="573121" cy="490761"/>
          </a:xfrm>
          <a:prstGeom prst="rect">
            <a:avLst/>
          </a:prstGeom>
          <a:solidFill>
            <a:srgbClr val="457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6927"/>
          <p:cNvGrpSpPr/>
          <p:nvPr/>
        </p:nvGrpSpPr>
        <p:grpSpPr>
          <a:xfrm>
            <a:off x="5066355" y="2349500"/>
            <a:ext cx="508945" cy="393700"/>
            <a:chOff x="3665538" y="4883150"/>
            <a:chExt cx="539751" cy="541338"/>
          </a:xfrm>
          <a:solidFill>
            <a:schemeClr val="bg1"/>
          </a:solidFill>
        </p:grpSpPr>
        <p:sp>
          <p:nvSpPr>
            <p:cNvPr id="26" name="Freeform 4436"/>
            <p:cNvSpPr>
              <a:spLocks noEditPoints="1"/>
            </p:cNvSpPr>
            <p:nvPr/>
          </p:nvSpPr>
          <p:spPr bwMode="auto">
            <a:xfrm>
              <a:off x="3665538" y="4883150"/>
              <a:ext cx="373063" cy="374650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6" y="70"/>
                </a:cxn>
                <a:cxn ang="0">
                  <a:pos x="31" y="117"/>
                </a:cxn>
                <a:cxn ang="0">
                  <a:pos x="46" y="166"/>
                </a:cxn>
                <a:cxn ang="0">
                  <a:pos x="85" y="198"/>
                </a:cxn>
                <a:cxn ang="0">
                  <a:pos x="140" y="201"/>
                </a:cxn>
                <a:cxn ang="0">
                  <a:pos x="193" y="160"/>
                </a:cxn>
                <a:cxn ang="0">
                  <a:pos x="202" y="101"/>
                </a:cxn>
                <a:cxn ang="0">
                  <a:pos x="179" y="56"/>
                </a:cxn>
                <a:cxn ang="0">
                  <a:pos x="135" y="34"/>
                </a:cxn>
                <a:cxn ang="0">
                  <a:pos x="136" y="23"/>
                </a:cxn>
                <a:cxn ang="0">
                  <a:pos x="186" y="49"/>
                </a:cxn>
                <a:cxn ang="0">
                  <a:pos x="213" y="99"/>
                </a:cxn>
                <a:cxn ang="0">
                  <a:pos x="207" y="154"/>
                </a:cxn>
                <a:cxn ang="0">
                  <a:pos x="171" y="198"/>
                </a:cxn>
                <a:cxn ang="0">
                  <a:pos x="118" y="214"/>
                </a:cxn>
                <a:cxn ang="0">
                  <a:pos x="64" y="198"/>
                </a:cxn>
                <a:cxn ang="0">
                  <a:pos x="29" y="154"/>
                </a:cxn>
                <a:cxn ang="0">
                  <a:pos x="24" y="99"/>
                </a:cxn>
                <a:cxn ang="0">
                  <a:pos x="50" y="49"/>
                </a:cxn>
                <a:cxn ang="0">
                  <a:pos x="99" y="23"/>
                </a:cxn>
                <a:cxn ang="0">
                  <a:pos x="96" y="12"/>
                </a:cxn>
                <a:cxn ang="0">
                  <a:pos x="41" y="42"/>
                </a:cxn>
                <a:cxn ang="0">
                  <a:pos x="13" y="97"/>
                </a:cxn>
                <a:cxn ang="0">
                  <a:pos x="22" y="165"/>
                </a:cxn>
                <a:cxn ang="0">
                  <a:pos x="70" y="214"/>
                </a:cxn>
                <a:cxn ang="0">
                  <a:pos x="139" y="223"/>
                </a:cxn>
                <a:cxn ang="0">
                  <a:pos x="194" y="193"/>
                </a:cxn>
                <a:cxn ang="0">
                  <a:pos x="223" y="139"/>
                </a:cxn>
                <a:cxn ang="0">
                  <a:pos x="218" y="77"/>
                </a:cxn>
                <a:cxn ang="0">
                  <a:pos x="178" y="29"/>
                </a:cxn>
                <a:cxn ang="0">
                  <a:pos x="118" y="10"/>
                </a:cxn>
                <a:cxn ang="0">
                  <a:pos x="163" y="9"/>
                </a:cxn>
                <a:cxn ang="0">
                  <a:pos x="216" y="52"/>
                </a:cxn>
                <a:cxn ang="0">
                  <a:pos x="235" y="117"/>
                </a:cxn>
                <a:cxn ang="0">
                  <a:pos x="216" y="182"/>
                </a:cxn>
                <a:cxn ang="0">
                  <a:pos x="163" y="226"/>
                </a:cxn>
                <a:cxn ang="0">
                  <a:pos x="91" y="233"/>
                </a:cxn>
                <a:cxn ang="0">
                  <a:pos x="26" y="191"/>
                </a:cxn>
                <a:cxn ang="0">
                  <a:pos x="0" y="117"/>
                </a:cxn>
                <a:cxn ang="0">
                  <a:pos x="20" y="53"/>
                </a:cxn>
                <a:cxn ang="0">
                  <a:pos x="73" y="9"/>
                </a:cxn>
              </a:cxnLst>
              <a:rect l="0" t="0" r="r" b="b"/>
              <a:pathLst>
                <a:path w="235" h="236">
                  <a:moveTo>
                    <a:pt x="118" y="32"/>
                  </a:moveTo>
                  <a:lnTo>
                    <a:pt x="101" y="34"/>
                  </a:lnTo>
                  <a:lnTo>
                    <a:pt x="85" y="38"/>
                  </a:lnTo>
                  <a:lnTo>
                    <a:pt x="70" y="46"/>
                  </a:lnTo>
                  <a:lnTo>
                    <a:pt x="57" y="56"/>
                  </a:lnTo>
                  <a:lnTo>
                    <a:pt x="46" y="70"/>
                  </a:lnTo>
                  <a:lnTo>
                    <a:pt x="38" y="84"/>
                  </a:lnTo>
                  <a:lnTo>
                    <a:pt x="33" y="101"/>
                  </a:lnTo>
                  <a:lnTo>
                    <a:pt x="31" y="117"/>
                  </a:lnTo>
                  <a:lnTo>
                    <a:pt x="33" y="135"/>
                  </a:lnTo>
                  <a:lnTo>
                    <a:pt x="38" y="151"/>
                  </a:lnTo>
                  <a:lnTo>
                    <a:pt x="46" y="166"/>
                  </a:lnTo>
                  <a:lnTo>
                    <a:pt x="57" y="179"/>
                  </a:lnTo>
                  <a:lnTo>
                    <a:pt x="70" y="190"/>
                  </a:lnTo>
                  <a:lnTo>
                    <a:pt x="85" y="198"/>
                  </a:lnTo>
                  <a:lnTo>
                    <a:pt x="101" y="203"/>
                  </a:lnTo>
                  <a:lnTo>
                    <a:pt x="118" y="204"/>
                  </a:lnTo>
                  <a:lnTo>
                    <a:pt x="140" y="201"/>
                  </a:lnTo>
                  <a:lnTo>
                    <a:pt x="161" y="192"/>
                  </a:lnTo>
                  <a:lnTo>
                    <a:pt x="180" y="179"/>
                  </a:lnTo>
                  <a:lnTo>
                    <a:pt x="193" y="160"/>
                  </a:lnTo>
                  <a:lnTo>
                    <a:pt x="201" y="140"/>
                  </a:lnTo>
                  <a:lnTo>
                    <a:pt x="204" y="117"/>
                  </a:lnTo>
                  <a:lnTo>
                    <a:pt x="202" y="101"/>
                  </a:lnTo>
                  <a:lnTo>
                    <a:pt x="198" y="84"/>
                  </a:lnTo>
                  <a:lnTo>
                    <a:pt x="190" y="70"/>
                  </a:lnTo>
                  <a:lnTo>
                    <a:pt x="179" y="56"/>
                  </a:lnTo>
                  <a:lnTo>
                    <a:pt x="166" y="46"/>
                  </a:lnTo>
                  <a:lnTo>
                    <a:pt x="152" y="38"/>
                  </a:lnTo>
                  <a:lnTo>
                    <a:pt x="135" y="34"/>
                  </a:lnTo>
                  <a:lnTo>
                    <a:pt x="118" y="32"/>
                  </a:lnTo>
                  <a:close/>
                  <a:moveTo>
                    <a:pt x="118" y="21"/>
                  </a:moveTo>
                  <a:lnTo>
                    <a:pt x="136" y="23"/>
                  </a:lnTo>
                  <a:lnTo>
                    <a:pt x="155" y="29"/>
                  </a:lnTo>
                  <a:lnTo>
                    <a:pt x="171" y="37"/>
                  </a:lnTo>
                  <a:lnTo>
                    <a:pt x="186" y="49"/>
                  </a:lnTo>
                  <a:lnTo>
                    <a:pt x="198" y="64"/>
                  </a:lnTo>
                  <a:lnTo>
                    <a:pt x="207" y="80"/>
                  </a:lnTo>
                  <a:lnTo>
                    <a:pt x="213" y="99"/>
                  </a:lnTo>
                  <a:lnTo>
                    <a:pt x="215" y="117"/>
                  </a:lnTo>
                  <a:lnTo>
                    <a:pt x="213" y="136"/>
                  </a:lnTo>
                  <a:lnTo>
                    <a:pt x="207" y="154"/>
                  </a:lnTo>
                  <a:lnTo>
                    <a:pt x="198" y="171"/>
                  </a:lnTo>
                  <a:lnTo>
                    <a:pt x="187" y="186"/>
                  </a:lnTo>
                  <a:lnTo>
                    <a:pt x="171" y="198"/>
                  </a:lnTo>
                  <a:lnTo>
                    <a:pt x="155" y="207"/>
                  </a:lnTo>
                  <a:lnTo>
                    <a:pt x="136" y="212"/>
                  </a:lnTo>
                  <a:lnTo>
                    <a:pt x="118" y="214"/>
                  </a:lnTo>
                  <a:lnTo>
                    <a:pt x="99" y="212"/>
                  </a:lnTo>
                  <a:lnTo>
                    <a:pt x="81" y="207"/>
                  </a:lnTo>
                  <a:lnTo>
                    <a:pt x="64" y="198"/>
                  </a:lnTo>
                  <a:lnTo>
                    <a:pt x="50" y="186"/>
                  </a:lnTo>
                  <a:lnTo>
                    <a:pt x="37" y="171"/>
                  </a:lnTo>
                  <a:lnTo>
                    <a:pt x="29" y="154"/>
                  </a:lnTo>
                  <a:lnTo>
                    <a:pt x="24" y="136"/>
                  </a:lnTo>
                  <a:lnTo>
                    <a:pt x="22" y="117"/>
                  </a:lnTo>
                  <a:lnTo>
                    <a:pt x="24" y="99"/>
                  </a:lnTo>
                  <a:lnTo>
                    <a:pt x="29" y="81"/>
                  </a:lnTo>
                  <a:lnTo>
                    <a:pt x="37" y="65"/>
                  </a:lnTo>
                  <a:lnTo>
                    <a:pt x="50" y="49"/>
                  </a:lnTo>
                  <a:lnTo>
                    <a:pt x="64" y="38"/>
                  </a:lnTo>
                  <a:lnTo>
                    <a:pt x="81" y="29"/>
                  </a:lnTo>
                  <a:lnTo>
                    <a:pt x="99" y="23"/>
                  </a:lnTo>
                  <a:lnTo>
                    <a:pt x="118" y="21"/>
                  </a:lnTo>
                  <a:close/>
                  <a:moveTo>
                    <a:pt x="118" y="10"/>
                  </a:moveTo>
                  <a:lnTo>
                    <a:pt x="96" y="12"/>
                  </a:lnTo>
                  <a:lnTo>
                    <a:pt x="77" y="18"/>
                  </a:lnTo>
                  <a:lnTo>
                    <a:pt x="58" y="29"/>
                  </a:lnTo>
                  <a:lnTo>
                    <a:pt x="41" y="42"/>
                  </a:lnTo>
                  <a:lnTo>
                    <a:pt x="28" y="58"/>
                  </a:lnTo>
                  <a:lnTo>
                    <a:pt x="19" y="77"/>
                  </a:lnTo>
                  <a:lnTo>
                    <a:pt x="13" y="97"/>
                  </a:lnTo>
                  <a:lnTo>
                    <a:pt x="11" y="117"/>
                  </a:lnTo>
                  <a:lnTo>
                    <a:pt x="14" y="142"/>
                  </a:lnTo>
                  <a:lnTo>
                    <a:pt x="22" y="165"/>
                  </a:lnTo>
                  <a:lnTo>
                    <a:pt x="34" y="185"/>
                  </a:lnTo>
                  <a:lnTo>
                    <a:pt x="51" y="202"/>
                  </a:lnTo>
                  <a:lnTo>
                    <a:pt x="70" y="214"/>
                  </a:lnTo>
                  <a:lnTo>
                    <a:pt x="93" y="222"/>
                  </a:lnTo>
                  <a:lnTo>
                    <a:pt x="118" y="225"/>
                  </a:lnTo>
                  <a:lnTo>
                    <a:pt x="139" y="223"/>
                  </a:lnTo>
                  <a:lnTo>
                    <a:pt x="159" y="217"/>
                  </a:lnTo>
                  <a:lnTo>
                    <a:pt x="178" y="207"/>
                  </a:lnTo>
                  <a:lnTo>
                    <a:pt x="194" y="193"/>
                  </a:lnTo>
                  <a:lnTo>
                    <a:pt x="207" y="177"/>
                  </a:lnTo>
                  <a:lnTo>
                    <a:pt x="218" y="158"/>
                  </a:lnTo>
                  <a:lnTo>
                    <a:pt x="223" y="139"/>
                  </a:lnTo>
                  <a:lnTo>
                    <a:pt x="225" y="117"/>
                  </a:lnTo>
                  <a:lnTo>
                    <a:pt x="223" y="97"/>
                  </a:lnTo>
                  <a:lnTo>
                    <a:pt x="218" y="77"/>
                  </a:lnTo>
                  <a:lnTo>
                    <a:pt x="207" y="58"/>
                  </a:lnTo>
                  <a:lnTo>
                    <a:pt x="194" y="42"/>
                  </a:lnTo>
                  <a:lnTo>
                    <a:pt x="178" y="29"/>
                  </a:lnTo>
                  <a:lnTo>
                    <a:pt x="159" y="18"/>
                  </a:lnTo>
                  <a:lnTo>
                    <a:pt x="139" y="12"/>
                  </a:lnTo>
                  <a:lnTo>
                    <a:pt x="118" y="10"/>
                  </a:lnTo>
                  <a:close/>
                  <a:moveTo>
                    <a:pt x="118" y="0"/>
                  </a:moveTo>
                  <a:lnTo>
                    <a:pt x="141" y="2"/>
                  </a:lnTo>
                  <a:lnTo>
                    <a:pt x="163" y="9"/>
                  </a:lnTo>
                  <a:lnTo>
                    <a:pt x="183" y="19"/>
                  </a:lnTo>
                  <a:lnTo>
                    <a:pt x="201" y="35"/>
                  </a:lnTo>
                  <a:lnTo>
                    <a:pt x="216" y="52"/>
                  </a:lnTo>
                  <a:lnTo>
                    <a:pt x="226" y="73"/>
                  </a:lnTo>
                  <a:lnTo>
                    <a:pt x="233" y="94"/>
                  </a:lnTo>
                  <a:lnTo>
                    <a:pt x="235" y="117"/>
                  </a:lnTo>
                  <a:lnTo>
                    <a:pt x="233" y="141"/>
                  </a:lnTo>
                  <a:lnTo>
                    <a:pt x="227" y="163"/>
                  </a:lnTo>
                  <a:lnTo>
                    <a:pt x="216" y="182"/>
                  </a:lnTo>
                  <a:lnTo>
                    <a:pt x="201" y="201"/>
                  </a:lnTo>
                  <a:lnTo>
                    <a:pt x="183" y="216"/>
                  </a:lnTo>
                  <a:lnTo>
                    <a:pt x="163" y="226"/>
                  </a:lnTo>
                  <a:lnTo>
                    <a:pt x="141" y="234"/>
                  </a:lnTo>
                  <a:lnTo>
                    <a:pt x="118" y="236"/>
                  </a:lnTo>
                  <a:lnTo>
                    <a:pt x="91" y="233"/>
                  </a:lnTo>
                  <a:lnTo>
                    <a:pt x="66" y="223"/>
                  </a:lnTo>
                  <a:lnTo>
                    <a:pt x="45" y="210"/>
                  </a:lnTo>
                  <a:lnTo>
                    <a:pt x="26" y="191"/>
                  </a:lnTo>
                  <a:lnTo>
                    <a:pt x="13" y="169"/>
                  </a:lnTo>
                  <a:lnTo>
                    <a:pt x="3" y="144"/>
                  </a:lnTo>
                  <a:lnTo>
                    <a:pt x="0" y="117"/>
                  </a:lnTo>
                  <a:lnTo>
                    <a:pt x="2" y="94"/>
                  </a:lnTo>
                  <a:lnTo>
                    <a:pt x="10" y="73"/>
                  </a:lnTo>
                  <a:lnTo>
                    <a:pt x="20" y="53"/>
                  </a:lnTo>
                  <a:lnTo>
                    <a:pt x="34" y="35"/>
                  </a:lnTo>
                  <a:lnTo>
                    <a:pt x="53" y="19"/>
                  </a:lnTo>
                  <a:lnTo>
                    <a:pt x="73" y="9"/>
                  </a:lnTo>
                  <a:lnTo>
                    <a:pt x="95" y="2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4437"/>
            <p:cNvSpPr>
              <a:spLocks/>
            </p:cNvSpPr>
            <p:nvPr/>
          </p:nvSpPr>
          <p:spPr bwMode="auto">
            <a:xfrm>
              <a:off x="3954463" y="5170488"/>
              <a:ext cx="68263" cy="6826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6" y="0"/>
                </a:cxn>
                <a:cxn ang="0">
                  <a:pos x="43" y="17"/>
                </a:cxn>
                <a:cxn ang="0">
                  <a:pos x="36" y="24"/>
                </a:cxn>
                <a:cxn ang="0">
                  <a:pos x="25" y="12"/>
                </a:cxn>
                <a:cxn ang="0">
                  <a:pos x="22" y="17"/>
                </a:cxn>
                <a:cxn ang="0">
                  <a:pos x="16" y="23"/>
                </a:cxn>
                <a:cxn ang="0">
                  <a:pos x="12" y="26"/>
                </a:cxn>
                <a:cxn ang="0">
                  <a:pos x="22" y="37"/>
                </a:cxn>
                <a:cxn ang="0">
                  <a:pos x="15" y="43"/>
                </a:cxn>
                <a:cxn ang="0">
                  <a:pos x="1" y="29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2" y="22"/>
                </a:cxn>
                <a:cxn ang="0">
                  <a:pos x="7" y="18"/>
                </a:cxn>
                <a:cxn ang="0">
                  <a:pos x="17" y="7"/>
                </a:cxn>
                <a:cxn ang="0">
                  <a:pos x="21" y="2"/>
                </a:cxn>
                <a:cxn ang="0">
                  <a:pos x="23" y="1"/>
                </a:cxn>
                <a:cxn ang="0">
                  <a:pos x="24" y="0"/>
                </a:cxn>
              </a:cxnLst>
              <a:rect l="0" t="0" r="r" b="b"/>
              <a:pathLst>
                <a:path w="43" h="43">
                  <a:moveTo>
                    <a:pt x="24" y="0"/>
                  </a:moveTo>
                  <a:lnTo>
                    <a:pt x="26" y="0"/>
                  </a:lnTo>
                  <a:lnTo>
                    <a:pt x="43" y="17"/>
                  </a:lnTo>
                  <a:lnTo>
                    <a:pt x="36" y="24"/>
                  </a:lnTo>
                  <a:lnTo>
                    <a:pt x="25" y="12"/>
                  </a:lnTo>
                  <a:lnTo>
                    <a:pt x="22" y="17"/>
                  </a:lnTo>
                  <a:lnTo>
                    <a:pt x="16" y="23"/>
                  </a:lnTo>
                  <a:lnTo>
                    <a:pt x="12" y="26"/>
                  </a:lnTo>
                  <a:lnTo>
                    <a:pt x="22" y="37"/>
                  </a:lnTo>
                  <a:lnTo>
                    <a:pt x="15" y="43"/>
                  </a:lnTo>
                  <a:lnTo>
                    <a:pt x="1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2"/>
                  </a:lnTo>
                  <a:lnTo>
                    <a:pt x="7" y="18"/>
                  </a:lnTo>
                  <a:lnTo>
                    <a:pt x="17" y="7"/>
                  </a:lnTo>
                  <a:lnTo>
                    <a:pt x="21" y="2"/>
                  </a:lnTo>
                  <a:lnTo>
                    <a:pt x="23" y="1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4438"/>
            <p:cNvSpPr>
              <a:spLocks noEditPoints="1"/>
            </p:cNvSpPr>
            <p:nvPr/>
          </p:nvSpPr>
          <p:spPr bwMode="auto">
            <a:xfrm>
              <a:off x="3965576" y="5183188"/>
              <a:ext cx="228600" cy="228600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106" y="131"/>
                </a:cxn>
                <a:cxn ang="0">
                  <a:pos x="132" y="107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142" y="102"/>
                </a:cxn>
                <a:cxn ang="0">
                  <a:pos x="144" y="107"/>
                </a:cxn>
                <a:cxn ang="0">
                  <a:pos x="143" y="108"/>
                </a:cxn>
                <a:cxn ang="0">
                  <a:pos x="142" y="110"/>
                </a:cxn>
                <a:cxn ang="0">
                  <a:pos x="110" y="143"/>
                </a:cxn>
                <a:cxn ang="0">
                  <a:pos x="109" y="143"/>
                </a:cxn>
                <a:cxn ang="0">
                  <a:pos x="108" y="144"/>
                </a:cxn>
                <a:cxn ang="0">
                  <a:pos x="105" y="144"/>
                </a:cxn>
                <a:cxn ang="0">
                  <a:pos x="103" y="143"/>
                </a:cxn>
                <a:cxn ang="0">
                  <a:pos x="1" y="41"/>
                </a:cxn>
                <a:cxn ang="0">
                  <a:pos x="1" y="40"/>
                </a:cxn>
                <a:cxn ang="0">
                  <a:pos x="0" y="37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144" h="144">
                  <a:moveTo>
                    <a:pt x="37" y="12"/>
                  </a:moveTo>
                  <a:lnTo>
                    <a:pt x="12" y="37"/>
                  </a:lnTo>
                  <a:lnTo>
                    <a:pt x="106" y="131"/>
                  </a:lnTo>
                  <a:lnTo>
                    <a:pt x="132" y="107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142" y="102"/>
                  </a:lnTo>
                  <a:lnTo>
                    <a:pt x="144" y="107"/>
                  </a:lnTo>
                  <a:lnTo>
                    <a:pt x="143" y="108"/>
                  </a:lnTo>
                  <a:lnTo>
                    <a:pt x="142" y="110"/>
                  </a:lnTo>
                  <a:lnTo>
                    <a:pt x="110" y="143"/>
                  </a:lnTo>
                  <a:lnTo>
                    <a:pt x="109" y="143"/>
                  </a:lnTo>
                  <a:lnTo>
                    <a:pt x="108" y="144"/>
                  </a:lnTo>
                  <a:lnTo>
                    <a:pt x="105" y="144"/>
                  </a:lnTo>
                  <a:lnTo>
                    <a:pt x="103" y="143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4439"/>
            <p:cNvSpPr>
              <a:spLocks/>
            </p:cNvSpPr>
            <p:nvPr/>
          </p:nvSpPr>
          <p:spPr bwMode="auto">
            <a:xfrm>
              <a:off x="4025901" y="5229225"/>
              <a:ext cx="152400" cy="152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6" y="89"/>
                </a:cxn>
                <a:cxn ang="0">
                  <a:pos x="89" y="96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96" h="96">
                  <a:moveTo>
                    <a:pt x="7" y="0"/>
                  </a:moveTo>
                  <a:lnTo>
                    <a:pt x="96" y="89"/>
                  </a:lnTo>
                  <a:lnTo>
                    <a:pt x="89" y="96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4440"/>
            <p:cNvSpPr>
              <a:spLocks noEditPoints="1"/>
            </p:cNvSpPr>
            <p:nvPr/>
          </p:nvSpPr>
          <p:spPr bwMode="auto">
            <a:xfrm>
              <a:off x="3965576" y="5183188"/>
              <a:ext cx="93663" cy="92075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21" y="46"/>
                </a:cxn>
                <a:cxn ang="0">
                  <a:pos x="46" y="21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57" y="17"/>
                </a:cxn>
                <a:cxn ang="0">
                  <a:pos x="59" y="21"/>
                </a:cxn>
                <a:cxn ang="0">
                  <a:pos x="58" y="22"/>
                </a:cxn>
                <a:cxn ang="0">
                  <a:pos x="57" y="24"/>
                </a:cxn>
                <a:cxn ang="0">
                  <a:pos x="25" y="57"/>
                </a:cxn>
                <a:cxn ang="0">
                  <a:pos x="23" y="58"/>
                </a:cxn>
                <a:cxn ang="0">
                  <a:pos x="19" y="58"/>
                </a:cxn>
                <a:cxn ang="0">
                  <a:pos x="17" y="57"/>
                </a:cxn>
                <a:cxn ang="0">
                  <a:pos x="1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59" h="58">
                  <a:moveTo>
                    <a:pt x="37" y="12"/>
                  </a:moveTo>
                  <a:lnTo>
                    <a:pt x="12" y="37"/>
                  </a:lnTo>
                  <a:lnTo>
                    <a:pt x="21" y="46"/>
                  </a:lnTo>
                  <a:lnTo>
                    <a:pt x="46" y="21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57" y="17"/>
                  </a:lnTo>
                  <a:lnTo>
                    <a:pt x="59" y="21"/>
                  </a:lnTo>
                  <a:lnTo>
                    <a:pt x="58" y="22"/>
                  </a:lnTo>
                  <a:lnTo>
                    <a:pt x="57" y="24"/>
                  </a:lnTo>
                  <a:lnTo>
                    <a:pt x="25" y="57"/>
                  </a:lnTo>
                  <a:lnTo>
                    <a:pt x="23" y="58"/>
                  </a:lnTo>
                  <a:lnTo>
                    <a:pt x="19" y="58"/>
                  </a:lnTo>
                  <a:lnTo>
                    <a:pt x="17" y="57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4441"/>
            <p:cNvSpPr>
              <a:spLocks noEditPoints="1"/>
            </p:cNvSpPr>
            <p:nvPr/>
          </p:nvSpPr>
          <p:spPr bwMode="auto">
            <a:xfrm>
              <a:off x="4127501" y="5343525"/>
              <a:ext cx="77788" cy="80963"/>
            </a:xfrm>
            <a:custGeom>
              <a:avLst/>
              <a:gdLst/>
              <a:ahLst/>
              <a:cxnLst>
                <a:cxn ang="0">
                  <a:pos x="37" y="13"/>
                </a:cxn>
                <a:cxn ang="0">
                  <a:pos x="11" y="37"/>
                </a:cxn>
                <a:cxn ang="0">
                  <a:pos x="14" y="41"/>
                </a:cxn>
                <a:cxn ang="0">
                  <a:pos x="24" y="39"/>
                </a:cxn>
                <a:cxn ang="0">
                  <a:pos x="32" y="32"/>
                </a:cxn>
                <a:cxn ang="0">
                  <a:pos x="37" y="24"/>
                </a:cxn>
                <a:cxn ang="0">
                  <a:pos x="39" y="15"/>
                </a:cxn>
                <a:cxn ang="0">
                  <a:pos x="37" y="13"/>
                </a:cxn>
                <a:cxn ang="0">
                  <a:pos x="35" y="0"/>
                </a:cxn>
                <a:cxn ang="0">
                  <a:pos x="38" y="0"/>
                </a:cxn>
                <a:cxn ang="0">
                  <a:pos x="40" y="1"/>
                </a:cxn>
                <a:cxn ang="0">
                  <a:pos x="48" y="10"/>
                </a:cxn>
                <a:cxn ang="0">
                  <a:pos x="49" y="12"/>
                </a:cxn>
                <a:cxn ang="0">
                  <a:pos x="49" y="13"/>
                </a:cxn>
                <a:cxn ang="0">
                  <a:pos x="46" y="27"/>
                </a:cxn>
                <a:cxn ang="0">
                  <a:pos x="39" y="40"/>
                </a:cxn>
                <a:cxn ang="0">
                  <a:pos x="27" y="48"/>
                </a:cxn>
                <a:cxn ang="0">
                  <a:pos x="12" y="51"/>
                </a:cxn>
                <a:cxn ang="0">
                  <a:pos x="11" y="51"/>
                </a:cxn>
                <a:cxn ang="0">
                  <a:pos x="9" y="50"/>
                </a:cxn>
                <a:cxn ang="0">
                  <a:pos x="1" y="42"/>
                </a:cxn>
                <a:cxn ang="0">
                  <a:pos x="0" y="40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33" y="1"/>
                </a:cxn>
                <a:cxn ang="0">
                  <a:pos x="35" y="0"/>
                </a:cxn>
              </a:cxnLst>
              <a:rect l="0" t="0" r="r" b="b"/>
              <a:pathLst>
                <a:path w="49" h="51">
                  <a:moveTo>
                    <a:pt x="37" y="13"/>
                  </a:moveTo>
                  <a:lnTo>
                    <a:pt x="11" y="37"/>
                  </a:lnTo>
                  <a:lnTo>
                    <a:pt x="14" y="41"/>
                  </a:lnTo>
                  <a:lnTo>
                    <a:pt x="24" y="39"/>
                  </a:lnTo>
                  <a:lnTo>
                    <a:pt x="32" y="32"/>
                  </a:lnTo>
                  <a:lnTo>
                    <a:pt x="37" y="24"/>
                  </a:lnTo>
                  <a:lnTo>
                    <a:pt x="39" y="15"/>
                  </a:lnTo>
                  <a:lnTo>
                    <a:pt x="37" y="13"/>
                  </a:lnTo>
                  <a:close/>
                  <a:moveTo>
                    <a:pt x="35" y="0"/>
                  </a:moveTo>
                  <a:lnTo>
                    <a:pt x="38" y="0"/>
                  </a:lnTo>
                  <a:lnTo>
                    <a:pt x="40" y="1"/>
                  </a:lnTo>
                  <a:lnTo>
                    <a:pt x="48" y="10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6" y="27"/>
                  </a:lnTo>
                  <a:lnTo>
                    <a:pt x="39" y="40"/>
                  </a:lnTo>
                  <a:lnTo>
                    <a:pt x="27" y="48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9" y="50"/>
                  </a:lnTo>
                  <a:lnTo>
                    <a:pt x="1" y="4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33" y="1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4442"/>
            <p:cNvSpPr>
              <a:spLocks/>
            </p:cNvSpPr>
            <p:nvPr/>
          </p:nvSpPr>
          <p:spPr bwMode="auto">
            <a:xfrm>
              <a:off x="3805238" y="4929188"/>
              <a:ext cx="101600" cy="10001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64" y="7"/>
                </a:cxn>
                <a:cxn ang="0">
                  <a:pos x="7" y="63"/>
                </a:cxn>
                <a:cxn ang="0">
                  <a:pos x="0" y="56"/>
                </a:cxn>
                <a:cxn ang="0">
                  <a:pos x="57" y="0"/>
                </a:cxn>
              </a:cxnLst>
              <a:rect l="0" t="0" r="r" b="b"/>
              <a:pathLst>
                <a:path w="64" h="63">
                  <a:moveTo>
                    <a:pt x="57" y="0"/>
                  </a:moveTo>
                  <a:lnTo>
                    <a:pt x="64" y="7"/>
                  </a:lnTo>
                  <a:lnTo>
                    <a:pt x="7" y="63"/>
                  </a:lnTo>
                  <a:lnTo>
                    <a:pt x="0" y="56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4443"/>
            <p:cNvSpPr>
              <a:spLocks/>
            </p:cNvSpPr>
            <p:nvPr/>
          </p:nvSpPr>
          <p:spPr bwMode="auto">
            <a:xfrm>
              <a:off x="3775076" y="4940300"/>
              <a:ext cx="173038" cy="16986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9" y="6"/>
                </a:cxn>
                <a:cxn ang="0">
                  <a:pos x="8" y="107"/>
                </a:cxn>
                <a:cxn ang="0">
                  <a:pos x="0" y="100"/>
                </a:cxn>
                <a:cxn ang="0">
                  <a:pos x="101" y="0"/>
                </a:cxn>
              </a:cxnLst>
              <a:rect l="0" t="0" r="r" b="b"/>
              <a:pathLst>
                <a:path w="109" h="107">
                  <a:moveTo>
                    <a:pt x="101" y="0"/>
                  </a:moveTo>
                  <a:lnTo>
                    <a:pt x="109" y="6"/>
                  </a:lnTo>
                  <a:lnTo>
                    <a:pt x="8" y="107"/>
                  </a:lnTo>
                  <a:lnTo>
                    <a:pt x="0" y="10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88134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semenova\Desktop\ОНКОЛОГИЧЕСКИЙ КОНСИЛИУМ\Для презентации\скрины онкоконсилиума\3.3. согласиеХимиотерапевт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3075" y="1220788"/>
            <a:ext cx="5861050" cy="2259012"/>
          </a:xfrm>
          <a:prstGeom prst="rect">
            <a:avLst/>
          </a:prstGeom>
          <a:noFill/>
        </p:spPr>
      </p:pic>
      <p:sp>
        <p:nvSpPr>
          <p:cNvPr id="5" name="Заголовок 54"/>
          <p:cNvSpPr txBox="1">
            <a:spLocks noGrp="1"/>
          </p:cNvSpPr>
          <p:nvPr>
            <p:ph type="title"/>
          </p:nvPr>
        </p:nvSpPr>
        <p:spPr>
          <a:xfrm>
            <a:off x="609600" y="317500"/>
            <a:ext cx="10693400" cy="649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2.1.  1 ЭТАП КОНСИЛИУМА</a:t>
            </a:r>
            <a:endParaRPr lang="ru-RU" altLang="ru-RU" sz="21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3" descr="C:\Users\semenova\Desktop\ОНКОЛОГИЧЕСКИЙ КОНСИЛИУМ\Для презентации\скрины онкоконсилиума\3.3. согласиеХимиотерапев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99921"/>
            <a:ext cx="12192000" cy="159979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678079" y="958047"/>
            <a:ext cx="789022" cy="819954"/>
          </a:xfrm>
          <a:prstGeom prst="rect">
            <a:avLst/>
          </a:prstGeom>
          <a:solidFill>
            <a:srgbClr val="457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6927"/>
          <p:cNvGrpSpPr/>
          <p:nvPr/>
        </p:nvGrpSpPr>
        <p:grpSpPr>
          <a:xfrm>
            <a:off x="2793055" y="1076034"/>
            <a:ext cx="539751" cy="541338"/>
            <a:chOff x="3665538" y="4883150"/>
            <a:chExt cx="539751" cy="541338"/>
          </a:xfrm>
          <a:solidFill>
            <a:schemeClr val="bg1"/>
          </a:solidFill>
        </p:grpSpPr>
        <p:sp>
          <p:nvSpPr>
            <p:cNvPr id="10" name="Freeform 4436"/>
            <p:cNvSpPr>
              <a:spLocks noEditPoints="1"/>
            </p:cNvSpPr>
            <p:nvPr/>
          </p:nvSpPr>
          <p:spPr bwMode="auto">
            <a:xfrm>
              <a:off x="3665538" y="4883150"/>
              <a:ext cx="373063" cy="374650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6" y="70"/>
                </a:cxn>
                <a:cxn ang="0">
                  <a:pos x="31" y="117"/>
                </a:cxn>
                <a:cxn ang="0">
                  <a:pos x="46" y="166"/>
                </a:cxn>
                <a:cxn ang="0">
                  <a:pos x="85" y="198"/>
                </a:cxn>
                <a:cxn ang="0">
                  <a:pos x="140" y="201"/>
                </a:cxn>
                <a:cxn ang="0">
                  <a:pos x="193" y="160"/>
                </a:cxn>
                <a:cxn ang="0">
                  <a:pos x="202" y="101"/>
                </a:cxn>
                <a:cxn ang="0">
                  <a:pos x="179" y="56"/>
                </a:cxn>
                <a:cxn ang="0">
                  <a:pos x="135" y="34"/>
                </a:cxn>
                <a:cxn ang="0">
                  <a:pos x="136" y="23"/>
                </a:cxn>
                <a:cxn ang="0">
                  <a:pos x="186" y="49"/>
                </a:cxn>
                <a:cxn ang="0">
                  <a:pos x="213" y="99"/>
                </a:cxn>
                <a:cxn ang="0">
                  <a:pos x="207" y="154"/>
                </a:cxn>
                <a:cxn ang="0">
                  <a:pos x="171" y="198"/>
                </a:cxn>
                <a:cxn ang="0">
                  <a:pos x="118" y="214"/>
                </a:cxn>
                <a:cxn ang="0">
                  <a:pos x="64" y="198"/>
                </a:cxn>
                <a:cxn ang="0">
                  <a:pos x="29" y="154"/>
                </a:cxn>
                <a:cxn ang="0">
                  <a:pos x="24" y="99"/>
                </a:cxn>
                <a:cxn ang="0">
                  <a:pos x="50" y="49"/>
                </a:cxn>
                <a:cxn ang="0">
                  <a:pos x="99" y="23"/>
                </a:cxn>
                <a:cxn ang="0">
                  <a:pos x="96" y="12"/>
                </a:cxn>
                <a:cxn ang="0">
                  <a:pos x="41" y="42"/>
                </a:cxn>
                <a:cxn ang="0">
                  <a:pos x="13" y="97"/>
                </a:cxn>
                <a:cxn ang="0">
                  <a:pos x="22" y="165"/>
                </a:cxn>
                <a:cxn ang="0">
                  <a:pos x="70" y="214"/>
                </a:cxn>
                <a:cxn ang="0">
                  <a:pos x="139" y="223"/>
                </a:cxn>
                <a:cxn ang="0">
                  <a:pos x="194" y="193"/>
                </a:cxn>
                <a:cxn ang="0">
                  <a:pos x="223" y="139"/>
                </a:cxn>
                <a:cxn ang="0">
                  <a:pos x="218" y="77"/>
                </a:cxn>
                <a:cxn ang="0">
                  <a:pos x="178" y="29"/>
                </a:cxn>
                <a:cxn ang="0">
                  <a:pos x="118" y="10"/>
                </a:cxn>
                <a:cxn ang="0">
                  <a:pos x="163" y="9"/>
                </a:cxn>
                <a:cxn ang="0">
                  <a:pos x="216" y="52"/>
                </a:cxn>
                <a:cxn ang="0">
                  <a:pos x="235" y="117"/>
                </a:cxn>
                <a:cxn ang="0">
                  <a:pos x="216" y="182"/>
                </a:cxn>
                <a:cxn ang="0">
                  <a:pos x="163" y="226"/>
                </a:cxn>
                <a:cxn ang="0">
                  <a:pos x="91" y="233"/>
                </a:cxn>
                <a:cxn ang="0">
                  <a:pos x="26" y="191"/>
                </a:cxn>
                <a:cxn ang="0">
                  <a:pos x="0" y="117"/>
                </a:cxn>
                <a:cxn ang="0">
                  <a:pos x="20" y="53"/>
                </a:cxn>
                <a:cxn ang="0">
                  <a:pos x="73" y="9"/>
                </a:cxn>
              </a:cxnLst>
              <a:rect l="0" t="0" r="r" b="b"/>
              <a:pathLst>
                <a:path w="235" h="236">
                  <a:moveTo>
                    <a:pt x="118" y="32"/>
                  </a:moveTo>
                  <a:lnTo>
                    <a:pt x="101" y="34"/>
                  </a:lnTo>
                  <a:lnTo>
                    <a:pt x="85" y="38"/>
                  </a:lnTo>
                  <a:lnTo>
                    <a:pt x="70" y="46"/>
                  </a:lnTo>
                  <a:lnTo>
                    <a:pt x="57" y="56"/>
                  </a:lnTo>
                  <a:lnTo>
                    <a:pt x="46" y="70"/>
                  </a:lnTo>
                  <a:lnTo>
                    <a:pt x="38" y="84"/>
                  </a:lnTo>
                  <a:lnTo>
                    <a:pt x="33" y="101"/>
                  </a:lnTo>
                  <a:lnTo>
                    <a:pt x="31" y="117"/>
                  </a:lnTo>
                  <a:lnTo>
                    <a:pt x="33" y="135"/>
                  </a:lnTo>
                  <a:lnTo>
                    <a:pt x="38" y="151"/>
                  </a:lnTo>
                  <a:lnTo>
                    <a:pt x="46" y="166"/>
                  </a:lnTo>
                  <a:lnTo>
                    <a:pt x="57" y="179"/>
                  </a:lnTo>
                  <a:lnTo>
                    <a:pt x="70" y="190"/>
                  </a:lnTo>
                  <a:lnTo>
                    <a:pt x="85" y="198"/>
                  </a:lnTo>
                  <a:lnTo>
                    <a:pt x="101" y="203"/>
                  </a:lnTo>
                  <a:lnTo>
                    <a:pt x="118" y="204"/>
                  </a:lnTo>
                  <a:lnTo>
                    <a:pt x="140" y="201"/>
                  </a:lnTo>
                  <a:lnTo>
                    <a:pt x="161" y="192"/>
                  </a:lnTo>
                  <a:lnTo>
                    <a:pt x="180" y="179"/>
                  </a:lnTo>
                  <a:lnTo>
                    <a:pt x="193" y="160"/>
                  </a:lnTo>
                  <a:lnTo>
                    <a:pt x="201" y="140"/>
                  </a:lnTo>
                  <a:lnTo>
                    <a:pt x="204" y="117"/>
                  </a:lnTo>
                  <a:lnTo>
                    <a:pt x="202" y="101"/>
                  </a:lnTo>
                  <a:lnTo>
                    <a:pt x="198" y="84"/>
                  </a:lnTo>
                  <a:lnTo>
                    <a:pt x="190" y="70"/>
                  </a:lnTo>
                  <a:lnTo>
                    <a:pt x="179" y="56"/>
                  </a:lnTo>
                  <a:lnTo>
                    <a:pt x="166" y="46"/>
                  </a:lnTo>
                  <a:lnTo>
                    <a:pt x="152" y="38"/>
                  </a:lnTo>
                  <a:lnTo>
                    <a:pt x="135" y="34"/>
                  </a:lnTo>
                  <a:lnTo>
                    <a:pt x="118" y="32"/>
                  </a:lnTo>
                  <a:close/>
                  <a:moveTo>
                    <a:pt x="118" y="21"/>
                  </a:moveTo>
                  <a:lnTo>
                    <a:pt x="136" y="23"/>
                  </a:lnTo>
                  <a:lnTo>
                    <a:pt x="155" y="29"/>
                  </a:lnTo>
                  <a:lnTo>
                    <a:pt x="171" y="37"/>
                  </a:lnTo>
                  <a:lnTo>
                    <a:pt x="186" y="49"/>
                  </a:lnTo>
                  <a:lnTo>
                    <a:pt x="198" y="64"/>
                  </a:lnTo>
                  <a:lnTo>
                    <a:pt x="207" y="80"/>
                  </a:lnTo>
                  <a:lnTo>
                    <a:pt x="213" y="99"/>
                  </a:lnTo>
                  <a:lnTo>
                    <a:pt x="215" y="117"/>
                  </a:lnTo>
                  <a:lnTo>
                    <a:pt x="213" y="136"/>
                  </a:lnTo>
                  <a:lnTo>
                    <a:pt x="207" y="154"/>
                  </a:lnTo>
                  <a:lnTo>
                    <a:pt x="198" y="171"/>
                  </a:lnTo>
                  <a:lnTo>
                    <a:pt x="187" y="186"/>
                  </a:lnTo>
                  <a:lnTo>
                    <a:pt x="171" y="198"/>
                  </a:lnTo>
                  <a:lnTo>
                    <a:pt x="155" y="207"/>
                  </a:lnTo>
                  <a:lnTo>
                    <a:pt x="136" y="212"/>
                  </a:lnTo>
                  <a:lnTo>
                    <a:pt x="118" y="214"/>
                  </a:lnTo>
                  <a:lnTo>
                    <a:pt x="99" y="212"/>
                  </a:lnTo>
                  <a:lnTo>
                    <a:pt x="81" y="207"/>
                  </a:lnTo>
                  <a:lnTo>
                    <a:pt x="64" y="198"/>
                  </a:lnTo>
                  <a:lnTo>
                    <a:pt x="50" y="186"/>
                  </a:lnTo>
                  <a:lnTo>
                    <a:pt x="37" y="171"/>
                  </a:lnTo>
                  <a:lnTo>
                    <a:pt x="29" y="154"/>
                  </a:lnTo>
                  <a:lnTo>
                    <a:pt x="24" y="136"/>
                  </a:lnTo>
                  <a:lnTo>
                    <a:pt x="22" y="117"/>
                  </a:lnTo>
                  <a:lnTo>
                    <a:pt x="24" y="99"/>
                  </a:lnTo>
                  <a:lnTo>
                    <a:pt x="29" y="81"/>
                  </a:lnTo>
                  <a:lnTo>
                    <a:pt x="37" y="65"/>
                  </a:lnTo>
                  <a:lnTo>
                    <a:pt x="50" y="49"/>
                  </a:lnTo>
                  <a:lnTo>
                    <a:pt x="64" y="38"/>
                  </a:lnTo>
                  <a:lnTo>
                    <a:pt x="81" y="29"/>
                  </a:lnTo>
                  <a:lnTo>
                    <a:pt x="99" y="23"/>
                  </a:lnTo>
                  <a:lnTo>
                    <a:pt x="118" y="21"/>
                  </a:lnTo>
                  <a:close/>
                  <a:moveTo>
                    <a:pt x="118" y="10"/>
                  </a:moveTo>
                  <a:lnTo>
                    <a:pt x="96" y="12"/>
                  </a:lnTo>
                  <a:lnTo>
                    <a:pt x="77" y="18"/>
                  </a:lnTo>
                  <a:lnTo>
                    <a:pt x="58" y="29"/>
                  </a:lnTo>
                  <a:lnTo>
                    <a:pt x="41" y="42"/>
                  </a:lnTo>
                  <a:lnTo>
                    <a:pt x="28" y="58"/>
                  </a:lnTo>
                  <a:lnTo>
                    <a:pt x="19" y="77"/>
                  </a:lnTo>
                  <a:lnTo>
                    <a:pt x="13" y="97"/>
                  </a:lnTo>
                  <a:lnTo>
                    <a:pt x="11" y="117"/>
                  </a:lnTo>
                  <a:lnTo>
                    <a:pt x="14" y="142"/>
                  </a:lnTo>
                  <a:lnTo>
                    <a:pt x="22" y="165"/>
                  </a:lnTo>
                  <a:lnTo>
                    <a:pt x="34" y="185"/>
                  </a:lnTo>
                  <a:lnTo>
                    <a:pt x="51" y="202"/>
                  </a:lnTo>
                  <a:lnTo>
                    <a:pt x="70" y="214"/>
                  </a:lnTo>
                  <a:lnTo>
                    <a:pt x="93" y="222"/>
                  </a:lnTo>
                  <a:lnTo>
                    <a:pt x="118" y="225"/>
                  </a:lnTo>
                  <a:lnTo>
                    <a:pt x="139" y="223"/>
                  </a:lnTo>
                  <a:lnTo>
                    <a:pt x="159" y="217"/>
                  </a:lnTo>
                  <a:lnTo>
                    <a:pt x="178" y="207"/>
                  </a:lnTo>
                  <a:lnTo>
                    <a:pt x="194" y="193"/>
                  </a:lnTo>
                  <a:lnTo>
                    <a:pt x="207" y="177"/>
                  </a:lnTo>
                  <a:lnTo>
                    <a:pt x="218" y="158"/>
                  </a:lnTo>
                  <a:lnTo>
                    <a:pt x="223" y="139"/>
                  </a:lnTo>
                  <a:lnTo>
                    <a:pt x="225" y="117"/>
                  </a:lnTo>
                  <a:lnTo>
                    <a:pt x="223" y="97"/>
                  </a:lnTo>
                  <a:lnTo>
                    <a:pt x="218" y="77"/>
                  </a:lnTo>
                  <a:lnTo>
                    <a:pt x="207" y="58"/>
                  </a:lnTo>
                  <a:lnTo>
                    <a:pt x="194" y="42"/>
                  </a:lnTo>
                  <a:lnTo>
                    <a:pt x="178" y="29"/>
                  </a:lnTo>
                  <a:lnTo>
                    <a:pt x="159" y="18"/>
                  </a:lnTo>
                  <a:lnTo>
                    <a:pt x="139" y="12"/>
                  </a:lnTo>
                  <a:lnTo>
                    <a:pt x="118" y="10"/>
                  </a:lnTo>
                  <a:close/>
                  <a:moveTo>
                    <a:pt x="118" y="0"/>
                  </a:moveTo>
                  <a:lnTo>
                    <a:pt x="141" y="2"/>
                  </a:lnTo>
                  <a:lnTo>
                    <a:pt x="163" y="9"/>
                  </a:lnTo>
                  <a:lnTo>
                    <a:pt x="183" y="19"/>
                  </a:lnTo>
                  <a:lnTo>
                    <a:pt x="201" y="35"/>
                  </a:lnTo>
                  <a:lnTo>
                    <a:pt x="216" y="52"/>
                  </a:lnTo>
                  <a:lnTo>
                    <a:pt x="226" y="73"/>
                  </a:lnTo>
                  <a:lnTo>
                    <a:pt x="233" y="94"/>
                  </a:lnTo>
                  <a:lnTo>
                    <a:pt x="235" y="117"/>
                  </a:lnTo>
                  <a:lnTo>
                    <a:pt x="233" y="141"/>
                  </a:lnTo>
                  <a:lnTo>
                    <a:pt x="227" y="163"/>
                  </a:lnTo>
                  <a:lnTo>
                    <a:pt x="216" y="182"/>
                  </a:lnTo>
                  <a:lnTo>
                    <a:pt x="201" y="201"/>
                  </a:lnTo>
                  <a:lnTo>
                    <a:pt x="183" y="216"/>
                  </a:lnTo>
                  <a:lnTo>
                    <a:pt x="163" y="226"/>
                  </a:lnTo>
                  <a:lnTo>
                    <a:pt x="141" y="234"/>
                  </a:lnTo>
                  <a:lnTo>
                    <a:pt x="118" y="236"/>
                  </a:lnTo>
                  <a:lnTo>
                    <a:pt x="91" y="233"/>
                  </a:lnTo>
                  <a:lnTo>
                    <a:pt x="66" y="223"/>
                  </a:lnTo>
                  <a:lnTo>
                    <a:pt x="45" y="210"/>
                  </a:lnTo>
                  <a:lnTo>
                    <a:pt x="26" y="191"/>
                  </a:lnTo>
                  <a:lnTo>
                    <a:pt x="13" y="169"/>
                  </a:lnTo>
                  <a:lnTo>
                    <a:pt x="3" y="144"/>
                  </a:lnTo>
                  <a:lnTo>
                    <a:pt x="0" y="117"/>
                  </a:lnTo>
                  <a:lnTo>
                    <a:pt x="2" y="94"/>
                  </a:lnTo>
                  <a:lnTo>
                    <a:pt x="10" y="73"/>
                  </a:lnTo>
                  <a:lnTo>
                    <a:pt x="20" y="53"/>
                  </a:lnTo>
                  <a:lnTo>
                    <a:pt x="34" y="35"/>
                  </a:lnTo>
                  <a:lnTo>
                    <a:pt x="53" y="19"/>
                  </a:lnTo>
                  <a:lnTo>
                    <a:pt x="73" y="9"/>
                  </a:lnTo>
                  <a:lnTo>
                    <a:pt x="95" y="2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4437"/>
            <p:cNvSpPr>
              <a:spLocks/>
            </p:cNvSpPr>
            <p:nvPr/>
          </p:nvSpPr>
          <p:spPr bwMode="auto">
            <a:xfrm>
              <a:off x="3954463" y="5170488"/>
              <a:ext cx="68263" cy="6826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6" y="0"/>
                </a:cxn>
                <a:cxn ang="0">
                  <a:pos x="43" y="17"/>
                </a:cxn>
                <a:cxn ang="0">
                  <a:pos x="36" y="24"/>
                </a:cxn>
                <a:cxn ang="0">
                  <a:pos x="25" y="12"/>
                </a:cxn>
                <a:cxn ang="0">
                  <a:pos x="22" y="17"/>
                </a:cxn>
                <a:cxn ang="0">
                  <a:pos x="16" y="23"/>
                </a:cxn>
                <a:cxn ang="0">
                  <a:pos x="12" y="26"/>
                </a:cxn>
                <a:cxn ang="0">
                  <a:pos x="22" y="37"/>
                </a:cxn>
                <a:cxn ang="0">
                  <a:pos x="15" y="43"/>
                </a:cxn>
                <a:cxn ang="0">
                  <a:pos x="1" y="29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2" y="22"/>
                </a:cxn>
                <a:cxn ang="0">
                  <a:pos x="7" y="18"/>
                </a:cxn>
                <a:cxn ang="0">
                  <a:pos x="17" y="7"/>
                </a:cxn>
                <a:cxn ang="0">
                  <a:pos x="21" y="2"/>
                </a:cxn>
                <a:cxn ang="0">
                  <a:pos x="23" y="1"/>
                </a:cxn>
                <a:cxn ang="0">
                  <a:pos x="24" y="0"/>
                </a:cxn>
              </a:cxnLst>
              <a:rect l="0" t="0" r="r" b="b"/>
              <a:pathLst>
                <a:path w="43" h="43">
                  <a:moveTo>
                    <a:pt x="24" y="0"/>
                  </a:moveTo>
                  <a:lnTo>
                    <a:pt x="26" y="0"/>
                  </a:lnTo>
                  <a:lnTo>
                    <a:pt x="43" y="17"/>
                  </a:lnTo>
                  <a:lnTo>
                    <a:pt x="36" y="24"/>
                  </a:lnTo>
                  <a:lnTo>
                    <a:pt x="25" y="12"/>
                  </a:lnTo>
                  <a:lnTo>
                    <a:pt x="22" y="17"/>
                  </a:lnTo>
                  <a:lnTo>
                    <a:pt x="16" y="23"/>
                  </a:lnTo>
                  <a:lnTo>
                    <a:pt x="12" y="26"/>
                  </a:lnTo>
                  <a:lnTo>
                    <a:pt x="22" y="37"/>
                  </a:lnTo>
                  <a:lnTo>
                    <a:pt x="15" y="43"/>
                  </a:lnTo>
                  <a:lnTo>
                    <a:pt x="1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2"/>
                  </a:lnTo>
                  <a:lnTo>
                    <a:pt x="7" y="18"/>
                  </a:lnTo>
                  <a:lnTo>
                    <a:pt x="17" y="7"/>
                  </a:lnTo>
                  <a:lnTo>
                    <a:pt x="21" y="2"/>
                  </a:lnTo>
                  <a:lnTo>
                    <a:pt x="23" y="1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4438"/>
            <p:cNvSpPr>
              <a:spLocks noEditPoints="1"/>
            </p:cNvSpPr>
            <p:nvPr/>
          </p:nvSpPr>
          <p:spPr bwMode="auto">
            <a:xfrm>
              <a:off x="3965576" y="5183188"/>
              <a:ext cx="228600" cy="228600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106" y="131"/>
                </a:cxn>
                <a:cxn ang="0">
                  <a:pos x="132" y="107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142" y="102"/>
                </a:cxn>
                <a:cxn ang="0">
                  <a:pos x="144" y="107"/>
                </a:cxn>
                <a:cxn ang="0">
                  <a:pos x="143" y="108"/>
                </a:cxn>
                <a:cxn ang="0">
                  <a:pos x="142" y="110"/>
                </a:cxn>
                <a:cxn ang="0">
                  <a:pos x="110" y="143"/>
                </a:cxn>
                <a:cxn ang="0">
                  <a:pos x="109" y="143"/>
                </a:cxn>
                <a:cxn ang="0">
                  <a:pos x="108" y="144"/>
                </a:cxn>
                <a:cxn ang="0">
                  <a:pos x="105" y="144"/>
                </a:cxn>
                <a:cxn ang="0">
                  <a:pos x="103" y="143"/>
                </a:cxn>
                <a:cxn ang="0">
                  <a:pos x="1" y="41"/>
                </a:cxn>
                <a:cxn ang="0">
                  <a:pos x="1" y="40"/>
                </a:cxn>
                <a:cxn ang="0">
                  <a:pos x="0" y="37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144" h="144">
                  <a:moveTo>
                    <a:pt x="37" y="12"/>
                  </a:moveTo>
                  <a:lnTo>
                    <a:pt x="12" y="37"/>
                  </a:lnTo>
                  <a:lnTo>
                    <a:pt x="106" y="131"/>
                  </a:lnTo>
                  <a:lnTo>
                    <a:pt x="132" y="107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142" y="102"/>
                  </a:lnTo>
                  <a:lnTo>
                    <a:pt x="144" y="107"/>
                  </a:lnTo>
                  <a:lnTo>
                    <a:pt x="143" y="108"/>
                  </a:lnTo>
                  <a:lnTo>
                    <a:pt x="142" y="110"/>
                  </a:lnTo>
                  <a:lnTo>
                    <a:pt x="110" y="143"/>
                  </a:lnTo>
                  <a:lnTo>
                    <a:pt x="109" y="143"/>
                  </a:lnTo>
                  <a:lnTo>
                    <a:pt x="108" y="144"/>
                  </a:lnTo>
                  <a:lnTo>
                    <a:pt x="105" y="144"/>
                  </a:lnTo>
                  <a:lnTo>
                    <a:pt x="103" y="143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4439"/>
            <p:cNvSpPr>
              <a:spLocks/>
            </p:cNvSpPr>
            <p:nvPr/>
          </p:nvSpPr>
          <p:spPr bwMode="auto">
            <a:xfrm>
              <a:off x="4025901" y="5229225"/>
              <a:ext cx="152400" cy="152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6" y="89"/>
                </a:cxn>
                <a:cxn ang="0">
                  <a:pos x="89" y="96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96" h="96">
                  <a:moveTo>
                    <a:pt x="7" y="0"/>
                  </a:moveTo>
                  <a:lnTo>
                    <a:pt x="96" y="89"/>
                  </a:lnTo>
                  <a:lnTo>
                    <a:pt x="89" y="96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4440"/>
            <p:cNvSpPr>
              <a:spLocks noEditPoints="1"/>
            </p:cNvSpPr>
            <p:nvPr/>
          </p:nvSpPr>
          <p:spPr bwMode="auto">
            <a:xfrm>
              <a:off x="3965576" y="5183188"/>
              <a:ext cx="93663" cy="92075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21" y="46"/>
                </a:cxn>
                <a:cxn ang="0">
                  <a:pos x="46" y="21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57" y="17"/>
                </a:cxn>
                <a:cxn ang="0">
                  <a:pos x="59" y="21"/>
                </a:cxn>
                <a:cxn ang="0">
                  <a:pos x="58" y="22"/>
                </a:cxn>
                <a:cxn ang="0">
                  <a:pos x="57" y="24"/>
                </a:cxn>
                <a:cxn ang="0">
                  <a:pos x="25" y="57"/>
                </a:cxn>
                <a:cxn ang="0">
                  <a:pos x="23" y="58"/>
                </a:cxn>
                <a:cxn ang="0">
                  <a:pos x="19" y="58"/>
                </a:cxn>
                <a:cxn ang="0">
                  <a:pos x="17" y="57"/>
                </a:cxn>
                <a:cxn ang="0">
                  <a:pos x="1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59" h="58">
                  <a:moveTo>
                    <a:pt x="37" y="12"/>
                  </a:moveTo>
                  <a:lnTo>
                    <a:pt x="12" y="37"/>
                  </a:lnTo>
                  <a:lnTo>
                    <a:pt x="21" y="46"/>
                  </a:lnTo>
                  <a:lnTo>
                    <a:pt x="46" y="21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57" y="17"/>
                  </a:lnTo>
                  <a:lnTo>
                    <a:pt x="59" y="21"/>
                  </a:lnTo>
                  <a:lnTo>
                    <a:pt x="58" y="22"/>
                  </a:lnTo>
                  <a:lnTo>
                    <a:pt x="57" y="24"/>
                  </a:lnTo>
                  <a:lnTo>
                    <a:pt x="25" y="57"/>
                  </a:lnTo>
                  <a:lnTo>
                    <a:pt x="23" y="58"/>
                  </a:lnTo>
                  <a:lnTo>
                    <a:pt x="19" y="58"/>
                  </a:lnTo>
                  <a:lnTo>
                    <a:pt x="17" y="57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4441"/>
            <p:cNvSpPr>
              <a:spLocks noEditPoints="1"/>
            </p:cNvSpPr>
            <p:nvPr/>
          </p:nvSpPr>
          <p:spPr bwMode="auto">
            <a:xfrm>
              <a:off x="4127501" y="5343525"/>
              <a:ext cx="77788" cy="80963"/>
            </a:xfrm>
            <a:custGeom>
              <a:avLst/>
              <a:gdLst/>
              <a:ahLst/>
              <a:cxnLst>
                <a:cxn ang="0">
                  <a:pos x="37" y="13"/>
                </a:cxn>
                <a:cxn ang="0">
                  <a:pos x="11" y="37"/>
                </a:cxn>
                <a:cxn ang="0">
                  <a:pos x="14" y="41"/>
                </a:cxn>
                <a:cxn ang="0">
                  <a:pos x="24" y="39"/>
                </a:cxn>
                <a:cxn ang="0">
                  <a:pos x="32" y="32"/>
                </a:cxn>
                <a:cxn ang="0">
                  <a:pos x="37" y="24"/>
                </a:cxn>
                <a:cxn ang="0">
                  <a:pos x="39" y="15"/>
                </a:cxn>
                <a:cxn ang="0">
                  <a:pos x="37" y="13"/>
                </a:cxn>
                <a:cxn ang="0">
                  <a:pos x="35" y="0"/>
                </a:cxn>
                <a:cxn ang="0">
                  <a:pos x="38" y="0"/>
                </a:cxn>
                <a:cxn ang="0">
                  <a:pos x="40" y="1"/>
                </a:cxn>
                <a:cxn ang="0">
                  <a:pos x="48" y="10"/>
                </a:cxn>
                <a:cxn ang="0">
                  <a:pos x="49" y="12"/>
                </a:cxn>
                <a:cxn ang="0">
                  <a:pos x="49" y="13"/>
                </a:cxn>
                <a:cxn ang="0">
                  <a:pos x="46" y="27"/>
                </a:cxn>
                <a:cxn ang="0">
                  <a:pos x="39" y="40"/>
                </a:cxn>
                <a:cxn ang="0">
                  <a:pos x="27" y="48"/>
                </a:cxn>
                <a:cxn ang="0">
                  <a:pos x="12" y="51"/>
                </a:cxn>
                <a:cxn ang="0">
                  <a:pos x="11" y="51"/>
                </a:cxn>
                <a:cxn ang="0">
                  <a:pos x="9" y="50"/>
                </a:cxn>
                <a:cxn ang="0">
                  <a:pos x="1" y="42"/>
                </a:cxn>
                <a:cxn ang="0">
                  <a:pos x="0" y="40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33" y="1"/>
                </a:cxn>
                <a:cxn ang="0">
                  <a:pos x="35" y="0"/>
                </a:cxn>
              </a:cxnLst>
              <a:rect l="0" t="0" r="r" b="b"/>
              <a:pathLst>
                <a:path w="49" h="51">
                  <a:moveTo>
                    <a:pt x="37" y="13"/>
                  </a:moveTo>
                  <a:lnTo>
                    <a:pt x="11" y="37"/>
                  </a:lnTo>
                  <a:lnTo>
                    <a:pt x="14" y="41"/>
                  </a:lnTo>
                  <a:lnTo>
                    <a:pt x="24" y="39"/>
                  </a:lnTo>
                  <a:lnTo>
                    <a:pt x="32" y="32"/>
                  </a:lnTo>
                  <a:lnTo>
                    <a:pt x="37" y="24"/>
                  </a:lnTo>
                  <a:lnTo>
                    <a:pt x="39" y="15"/>
                  </a:lnTo>
                  <a:lnTo>
                    <a:pt x="37" y="13"/>
                  </a:lnTo>
                  <a:close/>
                  <a:moveTo>
                    <a:pt x="35" y="0"/>
                  </a:moveTo>
                  <a:lnTo>
                    <a:pt x="38" y="0"/>
                  </a:lnTo>
                  <a:lnTo>
                    <a:pt x="40" y="1"/>
                  </a:lnTo>
                  <a:lnTo>
                    <a:pt x="48" y="10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6" y="27"/>
                  </a:lnTo>
                  <a:lnTo>
                    <a:pt x="39" y="40"/>
                  </a:lnTo>
                  <a:lnTo>
                    <a:pt x="27" y="48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9" y="50"/>
                  </a:lnTo>
                  <a:lnTo>
                    <a:pt x="1" y="4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33" y="1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4442"/>
            <p:cNvSpPr>
              <a:spLocks/>
            </p:cNvSpPr>
            <p:nvPr/>
          </p:nvSpPr>
          <p:spPr bwMode="auto">
            <a:xfrm>
              <a:off x="3805238" y="4929188"/>
              <a:ext cx="101600" cy="10001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64" y="7"/>
                </a:cxn>
                <a:cxn ang="0">
                  <a:pos x="7" y="63"/>
                </a:cxn>
                <a:cxn ang="0">
                  <a:pos x="0" y="56"/>
                </a:cxn>
                <a:cxn ang="0">
                  <a:pos x="57" y="0"/>
                </a:cxn>
              </a:cxnLst>
              <a:rect l="0" t="0" r="r" b="b"/>
              <a:pathLst>
                <a:path w="64" h="63">
                  <a:moveTo>
                    <a:pt x="57" y="0"/>
                  </a:moveTo>
                  <a:lnTo>
                    <a:pt x="64" y="7"/>
                  </a:lnTo>
                  <a:lnTo>
                    <a:pt x="7" y="63"/>
                  </a:lnTo>
                  <a:lnTo>
                    <a:pt x="0" y="56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4443"/>
            <p:cNvSpPr>
              <a:spLocks/>
            </p:cNvSpPr>
            <p:nvPr/>
          </p:nvSpPr>
          <p:spPr bwMode="auto">
            <a:xfrm>
              <a:off x="3775076" y="4940300"/>
              <a:ext cx="173038" cy="16986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9" y="6"/>
                </a:cxn>
                <a:cxn ang="0">
                  <a:pos x="8" y="107"/>
                </a:cxn>
                <a:cxn ang="0">
                  <a:pos x="0" y="100"/>
                </a:cxn>
                <a:cxn ang="0">
                  <a:pos x="101" y="0"/>
                </a:cxn>
              </a:cxnLst>
              <a:rect l="0" t="0" r="r" b="b"/>
              <a:pathLst>
                <a:path w="109" h="107">
                  <a:moveTo>
                    <a:pt x="101" y="0"/>
                  </a:moveTo>
                  <a:lnTo>
                    <a:pt x="109" y="6"/>
                  </a:lnTo>
                  <a:lnTo>
                    <a:pt x="8" y="107"/>
                  </a:lnTo>
                  <a:lnTo>
                    <a:pt x="0" y="10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" name="Стрелка вверх 18"/>
          <p:cNvSpPr/>
          <p:nvPr/>
        </p:nvSpPr>
        <p:spPr>
          <a:xfrm>
            <a:off x="5384800" y="3530600"/>
            <a:ext cx="584200" cy="520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semenova\Desktop\ОНКОЛОГИЧЕСКИЙ КОНСИЛИУМ\Для презентации\скрины онкоконсилиума\3.4. отказ химиотерапевт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0363" y="1449388"/>
            <a:ext cx="5832475" cy="2182812"/>
          </a:xfrm>
          <a:prstGeom prst="rect">
            <a:avLst/>
          </a:prstGeom>
          <a:noFill/>
        </p:spPr>
      </p:pic>
      <p:sp>
        <p:nvSpPr>
          <p:cNvPr id="5" name="Заголовок 54"/>
          <p:cNvSpPr txBox="1">
            <a:spLocks noGrp="1"/>
          </p:cNvSpPr>
          <p:nvPr>
            <p:ph type="title"/>
          </p:nvPr>
        </p:nvSpPr>
        <p:spPr>
          <a:xfrm>
            <a:off x="609600" y="317500"/>
            <a:ext cx="10693400" cy="649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2.1.  1 ЭТАП КОНСИЛИУМА</a:t>
            </a:r>
            <a:endParaRPr lang="ru-RU" altLang="ru-RU" sz="21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25679" y="1021547"/>
            <a:ext cx="814422" cy="807254"/>
          </a:xfrm>
          <a:prstGeom prst="rect">
            <a:avLst/>
          </a:prstGeom>
          <a:solidFill>
            <a:srgbClr val="457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927"/>
          <p:cNvGrpSpPr/>
          <p:nvPr/>
        </p:nvGrpSpPr>
        <p:grpSpPr>
          <a:xfrm>
            <a:off x="2627955" y="1152234"/>
            <a:ext cx="539751" cy="541338"/>
            <a:chOff x="3665538" y="4883150"/>
            <a:chExt cx="539751" cy="541338"/>
          </a:xfrm>
          <a:solidFill>
            <a:schemeClr val="bg1"/>
          </a:solidFill>
        </p:grpSpPr>
        <p:sp>
          <p:nvSpPr>
            <p:cNvPr id="10" name="Freeform 4436"/>
            <p:cNvSpPr>
              <a:spLocks noEditPoints="1"/>
            </p:cNvSpPr>
            <p:nvPr/>
          </p:nvSpPr>
          <p:spPr bwMode="auto">
            <a:xfrm>
              <a:off x="3665538" y="4883150"/>
              <a:ext cx="373063" cy="374650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6" y="70"/>
                </a:cxn>
                <a:cxn ang="0">
                  <a:pos x="31" y="117"/>
                </a:cxn>
                <a:cxn ang="0">
                  <a:pos x="46" y="166"/>
                </a:cxn>
                <a:cxn ang="0">
                  <a:pos x="85" y="198"/>
                </a:cxn>
                <a:cxn ang="0">
                  <a:pos x="140" y="201"/>
                </a:cxn>
                <a:cxn ang="0">
                  <a:pos x="193" y="160"/>
                </a:cxn>
                <a:cxn ang="0">
                  <a:pos x="202" y="101"/>
                </a:cxn>
                <a:cxn ang="0">
                  <a:pos x="179" y="56"/>
                </a:cxn>
                <a:cxn ang="0">
                  <a:pos x="135" y="34"/>
                </a:cxn>
                <a:cxn ang="0">
                  <a:pos x="136" y="23"/>
                </a:cxn>
                <a:cxn ang="0">
                  <a:pos x="186" y="49"/>
                </a:cxn>
                <a:cxn ang="0">
                  <a:pos x="213" y="99"/>
                </a:cxn>
                <a:cxn ang="0">
                  <a:pos x="207" y="154"/>
                </a:cxn>
                <a:cxn ang="0">
                  <a:pos x="171" y="198"/>
                </a:cxn>
                <a:cxn ang="0">
                  <a:pos x="118" y="214"/>
                </a:cxn>
                <a:cxn ang="0">
                  <a:pos x="64" y="198"/>
                </a:cxn>
                <a:cxn ang="0">
                  <a:pos x="29" y="154"/>
                </a:cxn>
                <a:cxn ang="0">
                  <a:pos x="24" y="99"/>
                </a:cxn>
                <a:cxn ang="0">
                  <a:pos x="50" y="49"/>
                </a:cxn>
                <a:cxn ang="0">
                  <a:pos x="99" y="23"/>
                </a:cxn>
                <a:cxn ang="0">
                  <a:pos x="96" y="12"/>
                </a:cxn>
                <a:cxn ang="0">
                  <a:pos x="41" y="42"/>
                </a:cxn>
                <a:cxn ang="0">
                  <a:pos x="13" y="97"/>
                </a:cxn>
                <a:cxn ang="0">
                  <a:pos x="22" y="165"/>
                </a:cxn>
                <a:cxn ang="0">
                  <a:pos x="70" y="214"/>
                </a:cxn>
                <a:cxn ang="0">
                  <a:pos x="139" y="223"/>
                </a:cxn>
                <a:cxn ang="0">
                  <a:pos x="194" y="193"/>
                </a:cxn>
                <a:cxn ang="0">
                  <a:pos x="223" y="139"/>
                </a:cxn>
                <a:cxn ang="0">
                  <a:pos x="218" y="77"/>
                </a:cxn>
                <a:cxn ang="0">
                  <a:pos x="178" y="29"/>
                </a:cxn>
                <a:cxn ang="0">
                  <a:pos x="118" y="10"/>
                </a:cxn>
                <a:cxn ang="0">
                  <a:pos x="163" y="9"/>
                </a:cxn>
                <a:cxn ang="0">
                  <a:pos x="216" y="52"/>
                </a:cxn>
                <a:cxn ang="0">
                  <a:pos x="235" y="117"/>
                </a:cxn>
                <a:cxn ang="0">
                  <a:pos x="216" y="182"/>
                </a:cxn>
                <a:cxn ang="0">
                  <a:pos x="163" y="226"/>
                </a:cxn>
                <a:cxn ang="0">
                  <a:pos x="91" y="233"/>
                </a:cxn>
                <a:cxn ang="0">
                  <a:pos x="26" y="191"/>
                </a:cxn>
                <a:cxn ang="0">
                  <a:pos x="0" y="117"/>
                </a:cxn>
                <a:cxn ang="0">
                  <a:pos x="20" y="53"/>
                </a:cxn>
                <a:cxn ang="0">
                  <a:pos x="73" y="9"/>
                </a:cxn>
              </a:cxnLst>
              <a:rect l="0" t="0" r="r" b="b"/>
              <a:pathLst>
                <a:path w="235" h="236">
                  <a:moveTo>
                    <a:pt x="118" y="32"/>
                  </a:moveTo>
                  <a:lnTo>
                    <a:pt x="101" y="34"/>
                  </a:lnTo>
                  <a:lnTo>
                    <a:pt x="85" y="38"/>
                  </a:lnTo>
                  <a:lnTo>
                    <a:pt x="70" y="46"/>
                  </a:lnTo>
                  <a:lnTo>
                    <a:pt x="57" y="56"/>
                  </a:lnTo>
                  <a:lnTo>
                    <a:pt x="46" y="70"/>
                  </a:lnTo>
                  <a:lnTo>
                    <a:pt x="38" y="84"/>
                  </a:lnTo>
                  <a:lnTo>
                    <a:pt x="33" y="101"/>
                  </a:lnTo>
                  <a:lnTo>
                    <a:pt x="31" y="117"/>
                  </a:lnTo>
                  <a:lnTo>
                    <a:pt x="33" y="135"/>
                  </a:lnTo>
                  <a:lnTo>
                    <a:pt x="38" y="151"/>
                  </a:lnTo>
                  <a:lnTo>
                    <a:pt x="46" y="166"/>
                  </a:lnTo>
                  <a:lnTo>
                    <a:pt x="57" y="179"/>
                  </a:lnTo>
                  <a:lnTo>
                    <a:pt x="70" y="190"/>
                  </a:lnTo>
                  <a:lnTo>
                    <a:pt x="85" y="198"/>
                  </a:lnTo>
                  <a:lnTo>
                    <a:pt x="101" y="203"/>
                  </a:lnTo>
                  <a:lnTo>
                    <a:pt x="118" y="204"/>
                  </a:lnTo>
                  <a:lnTo>
                    <a:pt x="140" y="201"/>
                  </a:lnTo>
                  <a:lnTo>
                    <a:pt x="161" y="192"/>
                  </a:lnTo>
                  <a:lnTo>
                    <a:pt x="180" y="179"/>
                  </a:lnTo>
                  <a:lnTo>
                    <a:pt x="193" y="160"/>
                  </a:lnTo>
                  <a:lnTo>
                    <a:pt x="201" y="140"/>
                  </a:lnTo>
                  <a:lnTo>
                    <a:pt x="204" y="117"/>
                  </a:lnTo>
                  <a:lnTo>
                    <a:pt x="202" y="101"/>
                  </a:lnTo>
                  <a:lnTo>
                    <a:pt x="198" y="84"/>
                  </a:lnTo>
                  <a:lnTo>
                    <a:pt x="190" y="70"/>
                  </a:lnTo>
                  <a:lnTo>
                    <a:pt x="179" y="56"/>
                  </a:lnTo>
                  <a:lnTo>
                    <a:pt x="166" y="46"/>
                  </a:lnTo>
                  <a:lnTo>
                    <a:pt x="152" y="38"/>
                  </a:lnTo>
                  <a:lnTo>
                    <a:pt x="135" y="34"/>
                  </a:lnTo>
                  <a:lnTo>
                    <a:pt x="118" y="32"/>
                  </a:lnTo>
                  <a:close/>
                  <a:moveTo>
                    <a:pt x="118" y="21"/>
                  </a:moveTo>
                  <a:lnTo>
                    <a:pt x="136" y="23"/>
                  </a:lnTo>
                  <a:lnTo>
                    <a:pt x="155" y="29"/>
                  </a:lnTo>
                  <a:lnTo>
                    <a:pt x="171" y="37"/>
                  </a:lnTo>
                  <a:lnTo>
                    <a:pt x="186" y="49"/>
                  </a:lnTo>
                  <a:lnTo>
                    <a:pt x="198" y="64"/>
                  </a:lnTo>
                  <a:lnTo>
                    <a:pt x="207" y="80"/>
                  </a:lnTo>
                  <a:lnTo>
                    <a:pt x="213" y="99"/>
                  </a:lnTo>
                  <a:lnTo>
                    <a:pt x="215" y="117"/>
                  </a:lnTo>
                  <a:lnTo>
                    <a:pt x="213" y="136"/>
                  </a:lnTo>
                  <a:lnTo>
                    <a:pt x="207" y="154"/>
                  </a:lnTo>
                  <a:lnTo>
                    <a:pt x="198" y="171"/>
                  </a:lnTo>
                  <a:lnTo>
                    <a:pt x="187" y="186"/>
                  </a:lnTo>
                  <a:lnTo>
                    <a:pt x="171" y="198"/>
                  </a:lnTo>
                  <a:lnTo>
                    <a:pt x="155" y="207"/>
                  </a:lnTo>
                  <a:lnTo>
                    <a:pt x="136" y="212"/>
                  </a:lnTo>
                  <a:lnTo>
                    <a:pt x="118" y="214"/>
                  </a:lnTo>
                  <a:lnTo>
                    <a:pt x="99" y="212"/>
                  </a:lnTo>
                  <a:lnTo>
                    <a:pt x="81" y="207"/>
                  </a:lnTo>
                  <a:lnTo>
                    <a:pt x="64" y="198"/>
                  </a:lnTo>
                  <a:lnTo>
                    <a:pt x="50" y="186"/>
                  </a:lnTo>
                  <a:lnTo>
                    <a:pt x="37" y="171"/>
                  </a:lnTo>
                  <a:lnTo>
                    <a:pt x="29" y="154"/>
                  </a:lnTo>
                  <a:lnTo>
                    <a:pt x="24" y="136"/>
                  </a:lnTo>
                  <a:lnTo>
                    <a:pt x="22" y="117"/>
                  </a:lnTo>
                  <a:lnTo>
                    <a:pt x="24" y="99"/>
                  </a:lnTo>
                  <a:lnTo>
                    <a:pt x="29" y="81"/>
                  </a:lnTo>
                  <a:lnTo>
                    <a:pt x="37" y="65"/>
                  </a:lnTo>
                  <a:lnTo>
                    <a:pt x="50" y="49"/>
                  </a:lnTo>
                  <a:lnTo>
                    <a:pt x="64" y="38"/>
                  </a:lnTo>
                  <a:lnTo>
                    <a:pt x="81" y="29"/>
                  </a:lnTo>
                  <a:lnTo>
                    <a:pt x="99" y="23"/>
                  </a:lnTo>
                  <a:lnTo>
                    <a:pt x="118" y="21"/>
                  </a:lnTo>
                  <a:close/>
                  <a:moveTo>
                    <a:pt x="118" y="10"/>
                  </a:moveTo>
                  <a:lnTo>
                    <a:pt x="96" y="12"/>
                  </a:lnTo>
                  <a:lnTo>
                    <a:pt x="77" y="18"/>
                  </a:lnTo>
                  <a:lnTo>
                    <a:pt x="58" y="29"/>
                  </a:lnTo>
                  <a:lnTo>
                    <a:pt x="41" y="42"/>
                  </a:lnTo>
                  <a:lnTo>
                    <a:pt x="28" y="58"/>
                  </a:lnTo>
                  <a:lnTo>
                    <a:pt x="19" y="77"/>
                  </a:lnTo>
                  <a:lnTo>
                    <a:pt x="13" y="97"/>
                  </a:lnTo>
                  <a:lnTo>
                    <a:pt x="11" y="117"/>
                  </a:lnTo>
                  <a:lnTo>
                    <a:pt x="14" y="142"/>
                  </a:lnTo>
                  <a:lnTo>
                    <a:pt x="22" y="165"/>
                  </a:lnTo>
                  <a:lnTo>
                    <a:pt x="34" y="185"/>
                  </a:lnTo>
                  <a:lnTo>
                    <a:pt x="51" y="202"/>
                  </a:lnTo>
                  <a:lnTo>
                    <a:pt x="70" y="214"/>
                  </a:lnTo>
                  <a:lnTo>
                    <a:pt x="93" y="222"/>
                  </a:lnTo>
                  <a:lnTo>
                    <a:pt x="118" y="225"/>
                  </a:lnTo>
                  <a:lnTo>
                    <a:pt x="139" y="223"/>
                  </a:lnTo>
                  <a:lnTo>
                    <a:pt x="159" y="217"/>
                  </a:lnTo>
                  <a:lnTo>
                    <a:pt x="178" y="207"/>
                  </a:lnTo>
                  <a:lnTo>
                    <a:pt x="194" y="193"/>
                  </a:lnTo>
                  <a:lnTo>
                    <a:pt x="207" y="177"/>
                  </a:lnTo>
                  <a:lnTo>
                    <a:pt x="218" y="158"/>
                  </a:lnTo>
                  <a:lnTo>
                    <a:pt x="223" y="139"/>
                  </a:lnTo>
                  <a:lnTo>
                    <a:pt x="225" y="117"/>
                  </a:lnTo>
                  <a:lnTo>
                    <a:pt x="223" y="97"/>
                  </a:lnTo>
                  <a:lnTo>
                    <a:pt x="218" y="77"/>
                  </a:lnTo>
                  <a:lnTo>
                    <a:pt x="207" y="58"/>
                  </a:lnTo>
                  <a:lnTo>
                    <a:pt x="194" y="42"/>
                  </a:lnTo>
                  <a:lnTo>
                    <a:pt x="178" y="29"/>
                  </a:lnTo>
                  <a:lnTo>
                    <a:pt x="159" y="18"/>
                  </a:lnTo>
                  <a:lnTo>
                    <a:pt x="139" y="12"/>
                  </a:lnTo>
                  <a:lnTo>
                    <a:pt x="118" y="10"/>
                  </a:lnTo>
                  <a:close/>
                  <a:moveTo>
                    <a:pt x="118" y="0"/>
                  </a:moveTo>
                  <a:lnTo>
                    <a:pt x="141" y="2"/>
                  </a:lnTo>
                  <a:lnTo>
                    <a:pt x="163" y="9"/>
                  </a:lnTo>
                  <a:lnTo>
                    <a:pt x="183" y="19"/>
                  </a:lnTo>
                  <a:lnTo>
                    <a:pt x="201" y="35"/>
                  </a:lnTo>
                  <a:lnTo>
                    <a:pt x="216" y="52"/>
                  </a:lnTo>
                  <a:lnTo>
                    <a:pt x="226" y="73"/>
                  </a:lnTo>
                  <a:lnTo>
                    <a:pt x="233" y="94"/>
                  </a:lnTo>
                  <a:lnTo>
                    <a:pt x="235" y="117"/>
                  </a:lnTo>
                  <a:lnTo>
                    <a:pt x="233" y="141"/>
                  </a:lnTo>
                  <a:lnTo>
                    <a:pt x="227" y="163"/>
                  </a:lnTo>
                  <a:lnTo>
                    <a:pt x="216" y="182"/>
                  </a:lnTo>
                  <a:lnTo>
                    <a:pt x="201" y="201"/>
                  </a:lnTo>
                  <a:lnTo>
                    <a:pt x="183" y="216"/>
                  </a:lnTo>
                  <a:lnTo>
                    <a:pt x="163" y="226"/>
                  </a:lnTo>
                  <a:lnTo>
                    <a:pt x="141" y="234"/>
                  </a:lnTo>
                  <a:lnTo>
                    <a:pt x="118" y="236"/>
                  </a:lnTo>
                  <a:lnTo>
                    <a:pt x="91" y="233"/>
                  </a:lnTo>
                  <a:lnTo>
                    <a:pt x="66" y="223"/>
                  </a:lnTo>
                  <a:lnTo>
                    <a:pt x="45" y="210"/>
                  </a:lnTo>
                  <a:lnTo>
                    <a:pt x="26" y="191"/>
                  </a:lnTo>
                  <a:lnTo>
                    <a:pt x="13" y="169"/>
                  </a:lnTo>
                  <a:lnTo>
                    <a:pt x="3" y="144"/>
                  </a:lnTo>
                  <a:lnTo>
                    <a:pt x="0" y="117"/>
                  </a:lnTo>
                  <a:lnTo>
                    <a:pt x="2" y="94"/>
                  </a:lnTo>
                  <a:lnTo>
                    <a:pt x="10" y="73"/>
                  </a:lnTo>
                  <a:lnTo>
                    <a:pt x="20" y="53"/>
                  </a:lnTo>
                  <a:lnTo>
                    <a:pt x="34" y="35"/>
                  </a:lnTo>
                  <a:lnTo>
                    <a:pt x="53" y="19"/>
                  </a:lnTo>
                  <a:lnTo>
                    <a:pt x="73" y="9"/>
                  </a:lnTo>
                  <a:lnTo>
                    <a:pt x="95" y="2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4437"/>
            <p:cNvSpPr>
              <a:spLocks/>
            </p:cNvSpPr>
            <p:nvPr/>
          </p:nvSpPr>
          <p:spPr bwMode="auto">
            <a:xfrm>
              <a:off x="3954463" y="5170488"/>
              <a:ext cx="68263" cy="6826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6" y="0"/>
                </a:cxn>
                <a:cxn ang="0">
                  <a:pos x="43" y="17"/>
                </a:cxn>
                <a:cxn ang="0">
                  <a:pos x="36" y="24"/>
                </a:cxn>
                <a:cxn ang="0">
                  <a:pos x="25" y="12"/>
                </a:cxn>
                <a:cxn ang="0">
                  <a:pos x="22" y="17"/>
                </a:cxn>
                <a:cxn ang="0">
                  <a:pos x="16" y="23"/>
                </a:cxn>
                <a:cxn ang="0">
                  <a:pos x="12" y="26"/>
                </a:cxn>
                <a:cxn ang="0">
                  <a:pos x="22" y="37"/>
                </a:cxn>
                <a:cxn ang="0">
                  <a:pos x="15" y="43"/>
                </a:cxn>
                <a:cxn ang="0">
                  <a:pos x="1" y="29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2" y="22"/>
                </a:cxn>
                <a:cxn ang="0">
                  <a:pos x="7" y="18"/>
                </a:cxn>
                <a:cxn ang="0">
                  <a:pos x="17" y="7"/>
                </a:cxn>
                <a:cxn ang="0">
                  <a:pos x="21" y="2"/>
                </a:cxn>
                <a:cxn ang="0">
                  <a:pos x="23" y="1"/>
                </a:cxn>
                <a:cxn ang="0">
                  <a:pos x="24" y="0"/>
                </a:cxn>
              </a:cxnLst>
              <a:rect l="0" t="0" r="r" b="b"/>
              <a:pathLst>
                <a:path w="43" h="43">
                  <a:moveTo>
                    <a:pt x="24" y="0"/>
                  </a:moveTo>
                  <a:lnTo>
                    <a:pt x="26" y="0"/>
                  </a:lnTo>
                  <a:lnTo>
                    <a:pt x="43" y="17"/>
                  </a:lnTo>
                  <a:lnTo>
                    <a:pt x="36" y="24"/>
                  </a:lnTo>
                  <a:lnTo>
                    <a:pt x="25" y="12"/>
                  </a:lnTo>
                  <a:lnTo>
                    <a:pt x="22" y="17"/>
                  </a:lnTo>
                  <a:lnTo>
                    <a:pt x="16" y="23"/>
                  </a:lnTo>
                  <a:lnTo>
                    <a:pt x="12" y="26"/>
                  </a:lnTo>
                  <a:lnTo>
                    <a:pt x="22" y="37"/>
                  </a:lnTo>
                  <a:lnTo>
                    <a:pt x="15" y="43"/>
                  </a:lnTo>
                  <a:lnTo>
                    <a:pt x="1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2"/>
                  </a:lnTo>
                  <a:lnTo>
                    <a:pt x="7" y="18"/>
                  </a:lnTo>
                  <a:lnTo>
                    <a:pt x="17" y="7"/>
                  </a:lnTo>
                  <a:lnTo>
                    <a:pt x="21" y="2"/>
                  </a:lnTo>
                  <a:lnTo>
                    <a:pt x="23" y="1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4438"/>
            <p:cNvSpPr>
              <a:spLocks noEditPoints="1"/>
            </p:cNvSpPr>
            <p:nvPr/>
          </p:nvSpPr>
          <p:spPr bwMode="auto">
            <a:xfrm>
              <a:off x="3965576" y="5183188"/>
              <a:ext cx="228600" cy="228600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106" y="131"/>
                </a:cxn>
                <a:cxn ang="0">
                  <a:pos x="132" y="107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142" y="102"/>
                </a:cxn>
                <a:cxn ang="0">
                  <a:pos x="144" y="107"/>
                </a:cxn>
                <a:cxn ang="0">
                  <a:pos x="143" y="108"/>
                </a:cxn>
                <a:cxn ang="0">
                  <a:pos x="142" y="110"/>
                </a:cxn>
                <a:cxn ang="0">
                  <a:pos x="110" y="143"/>
                </a:cxn>
                <a:cxn ang="0">
                  <a:pos x="109" y="143"/>
                </a:cxn>
                <a:cxn ang="0">
                  <a:pos x="108" y="144"/>
                </a:cxn>
                <a:cxn ang="0">
                  <a:pos x="105" y="144"/>
                </a:cxn>
                <a:cxn ang="0">
                  <a:pos x="103" y="143"/>
                </a:cxn>
                <a:cxn ang="0">
                  <a:pos x="1" y="41"/>
                </a:cxn>
                <a:cxn ang="0">
                  <a:pos x="1" y="40"/>
                </a:cxn>
                <a:cxn ang="0">
                  <a:pos x="0" y="37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144" h="144">
                  <a:moveTo>
                    <a:pt x="37" y="12"/>
                  </a:moveTo>
                  <a:lnTo>
                    <a:pt x="12" y="37"/>
                  </a:lnTo>
                  <a:lnTo>
                    <a:pt x="106" y="131"/>
                  </a:lnTo>
                  <a:lnTo>
                    <a:pt x="132" y="107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142" y="102"/>
                  </a:lnTo>
                  <a:lnTo>
                    <a:pt x="144" y="107"/>
                  </a:lnTo>
                  <a:lnTo>
                    <a:pt x="143" y="108"/>
                  </a:lnTo>
                  <a:lnTo>
                    <a:pt x="142" y="110"/>
                  </a:lnTo>
                  <a:lnTo>
                    <a:pt x="110" y="143"/>
                  </a:lnTo>
                  <a:lnTo>
                    <a:pt x="109" y="143"/>
                  </a:lnTo>
                  <a:lnTo>
                    <a:pt x="108" y="144"/>
                  </a:lnTo>
                  <a:lnTo>
                    <a:pt x="105" y="144"/>
                  </a:lnTo>
                  <a:lnTo>
                    <a:pt x="103" y="143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4439"/>
            <p:cNvSpPr>
              <a:spLocks/>
            </p:cNvSpPr>
            <p:nvPr/>
          </p:nvSpPr>
          <p:spPr bwMode="auto">
            <a:xfrm>
              <a:off x="4025901" y="5229225"/>
              <a:ext cx="152400" cy="152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6" y="89"/>
                </a:cxn>
                <a:cxn ang="0">
                  <a:pos x="89" y="96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96" h="96">
                  <a:moveTo>
                    <a:pt x="7" y="0"/>
                  </a:moveTo>
                  <a:lnTo>
                    <a:pt x="96" y="89"/>
                  </a:lnTo>
                  <a:lnTo>
                    <a:pt x="89" y="96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4440"/>
            <p:cNvSpPr>
              <a:spLocks noEditPoints="1"/>
            </p:cNvSpPr>
            <p:nvPr/>
          </p:nvSpPr>
          <p:spPr bwMode="auto">
            <a:xfrm>
              <a:off x="3965576" y="5183188"/>
              <a:ext cx="93663" cy="92075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21" y="46"/>
                </a:cxn>
                <a:cxn ang="0">
                  <a:pos x="46" y="21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57" y="17"/>
                </a:cxn>
                <a:cxn ang="0">
                  <a:pos x="59" y="21"/>
                </a:cxn>
                <a:cxn ang="0">
                  <a:pos x="58" y="22"/>
                </a:cxn>
                <a:cxn ang="0">
                  <a:pos x="57" y="24"/>
                </a:cxn>
                <a:cxn ang="0">
                  <a:pos x="25" y="57"/>
                </a:cxn>
                <a:cxn ang="0">
                  <a:pos x="23" y="58"/>
                </a:cxn>
                <a:cxn ang="0">
                  <a:pos x="19" y="58"/>
                </a:cxn>
                <a:cxn ang="0">
                  <a:pos x="17" y="57"/>
                </a:cxn>
                <a:cxn ang="0">
                  <a:pos x="1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59" h="58">
                  <a:moveTo>
                    <a:pt x="37" y="12"/>
                  </a:moveTo>
                  <a:lnTo>
                    <a:pt x="12" y="37"/>
                  </a:lnTo>
                  <a:lnTo>
                    <a:pt x="21" y="46"/>
                  </a:lnTo>
                  <a:lnTo>
                    <a:pt x="46" y="21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57" y="17"/>
                  </a:lnTo>
                  <a:lnTo>
                    <a:pt x="59" y="21"/>
                  </a:lnTo>
                  <a:lnTo>
                    <a:pt x="58" y="22"/>
                  </a:lnTo>
                  <a:lnTo>
                    <a:pt x="57" y="24"/>
                  </a:lnTo>
                  <a:lnTo>
                    <a:pt x="25" y="57"/>
                  </a:lnTo>
                  <a:lnTo>
                    <a:pt x="23" y="58"/>
                  </a:lnTo>
                  <a:lnTo>
                    <a:pt x="19" y="58"/>
                  </a:lnTo>
                  <a:lnTo>
                    <a:pt x="17" y="57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4441"/>
            <p:cNvSpPr>
              <a:spLocks noEditPoints="1"/>
            </p:cNvSpPr>
            <p:nvPr/>
          </p:nvSpPr>
          <p:spPr bwMode="auto">
            <a:xfrm>
              <a:off x="4127501" y="5343525"/>
              <a:ext cx="77788" cy="80963"/>
            </a:xfrm>
            <a:custGeom>
              <a:avLst/>
              <a:gdLst/>
              <a:ahLst/>
              <a:cxnLst>
                <a:cxn ang="0">
                  <a:pos x="37" y="13"/>
                </a:cxn>
                <a:cxn ang="0">
                  <a:pos x="11" y="37"/>
                </a:cxn>
                <a:cxn ang="0">
                  <a:pos x="14" y="41"/>
                </a:cxn>
                <a:cxn ang="0">
                  <a:pos x="24" y="39"/>
                </a:cxn>
                <a:cxn ang="0">
                  <a:pos x="32" y="32"/>
                </a:cxn>
                <a:cxn ang="0">
                  <a:pos x="37" y="24"/>
                </a:cxn>
                <a:cxn ang="0">
                  <a:pos x="39" y="15"/>
                </a:cxn>
                <a:cxn ang="0">
                  <a:pos x="37" y="13"/>
                </a:cxn>
                <a:cxn ang="0">
                  <a:pos x="35" y="0"/>
                </a:cxn>
                <a:cxn ang="0">
                  <a:pos x="38" y="0"/>
                </a:cxn>
                <a:cxn ang="0">
                  <a:pos x="40" y="1"/>
                </a:cxn>
                <a:cxn ang="0">
                  <a:pos x="48" y="10"/>
                </a:cxn>
                <a:cxn ang="0">
                  <a:pos x="49" y="12"/>
                </a:cxn>
                <a:cxn ang="0">
                  <a:pos x="49" y="13"/>
                </a:cxn>
                <a:cxn ang="0">
                  <a:pos x="46" y="27"/>
                </a:cxn>
                <a:cxn ang="0">
                  <a:pos x="39" y="40"/>
                </a:cxn>
                <a:cxn ang="0">
                  <a:pos x="27" y="48"/>
                </a:cxn>
                <a:cxn ang="0">
                  <a:pos x="12" y="51"/>
                </a:cxn>
                <a:cxn ang="0">
                  <a:pos x="11" y="51"/>
                </a:cxn>
                <a:cxn ang="0">
                  <a:pos x="9" y="50"/>
                </a:cxn>
                <a:cxn ang="0">
                  <a:pos x="1" y="42"/>
                </a:cxn>
                <a:cxn ang="0">
                  <a:pos x="0" y="40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33" y="1"/>
                </a:cxn>
                <a:cxn ang="0">
                  <a:pos x="35" y="0"/>
                </a:cxn>
              </a:cxnLst>
              <a:rect l="0" t="0" r="r" b="b"/>
              <a:pathLst>
                <a:path w="49" h="51">
                  <a:moveTo>
                    <a:pt x="37" y="13"/>
                  </a:moveTo>
                  <a:lnTo>
                    <a:pt x="11" y="37"/>
                  </a:lnTo>
                  <a:lnTo>
                    <a:pt x="14" y="41"/>
                  </a:lnTo>
                  <a:lnTo>
                    <a:pt x="24" y="39"/>
                  </a:lnTo>
                  <a:lnTo>
                    <a:pt x="32" y="32"/>
                  </a:lnTo>
                  <a:lnTo>
                    <a:pt x="37" y="24"/>
                  </a:lnTo>
                  <a:lnTo>
                    <a:pt x="39" y="15"/>
                  </a:lnTo>
                  <a:lnTo>
                    <a:pt x="37" y="13"/>
                  </a:lnTo>
                  <a:close/>
                  <a:moveTo>
                    <a:pt x="35" y="0"/>
                  </a:moveTo>
                  <a:lnTo>
                    <a:pt x="38" y="0"/>
                  </a:lnTo>
                  <a:lnTo>
                    <a:pt x="40" y="1"/>
                  </a:lnTo>
                  <a:lnTo>
                    <a:pt x="48" y="10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6" y="27"/>
                  </a:lnTo>
                  <a:lnTo>
                    <a:pt x="39" y="40"/>
                  </a:lnTo>
                  <a:lnTo>
                    <a:pt x="27" y="48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9" y="50"/>
                  </a:lnTo>
                  <a:lnTo>
                    <a:pt x="1" y="4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33" y="1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4442"/>
            <p:cNvSpPr>
              <a:spLocks/>
            </p:cNvSpPr>
            <p:nvPr/>
          </p:nvSpPr>
          <p:spPr bwMode="auto">
            <a:xfrm>
              <a:off x="3805238" y="4929188"/>
              <a:ext cx="101600" cy="10001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64" y="7"/>
                </a:cxn>
                <a:cxn ang="0">
                  <a:pos x="7" y="63"/>
                </a:cxn>
                <a:cxn ang="0">
                  <a:pos x="0" y="56"/>
                </a:cxn>
                <a:cxn ang="0">
                  <a:pos x="57" y="0"/>
                </a:cxn>
              </a:cxnLst>
              <a:rect l="0" t="0" r="r" b="b"/>
              <a:pathLst>
                <a:path w="64" h="63">
                  <a:moveTo>
                    <a:pt x="57" y="0"/>
                  </a:moveTo>
                  <a:lnTo>
                    <a:pt x="64" y="7"/>
                  </a:lnTo>
                  <a:lnTo>
                    <a:pt x="7" y="63"/>
                  </a:lnTo>
                  <a:lnTo>
                    <a:pt x="0" y="56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4443"/>
            <p:cNvSpPr>
              <a:spLocks/>
            </p:cNvSpPr>
            <p:nvPr/>
          </p:nvSpPr>
          <p:spPr bwMode="auto">
            <a:xfrm>
              <a:off x="3775076" y="4940300"/>
              <a:ext cx="173038" cy="16986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9" y="6"/>
                </a:cxn>
                <a:cxn ang="0">
                  <a:pos x="8" y="107"/>
                </a:cxn>
                <a:cxn ang="0">
                  <a:pos x="0" y="100"/>
                </a:cxn>
                <a:cxn ang="0">
                  <a:pos x="101" y="0"/>
                </a:cxn>
              </a:cxnLst>
              <a:rect l="0" t="0" r="r" b="b"/>
              <a:pathLst>
                <a:path w="109" h="107">
                  <a:moveTo>
                    <a:pt x="101" y="0"/>
                  </a:moveTo>
                  <a:lnTo>
                    <a:pt x="109" y="6"/>
                  </a:lnTo>
                  <a:lnTo>
                    <a:pt x="8" y="107"/>
                  </a:lnTo>
                  <a:lnTo>
                    <a:pt x="0" y="10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" name="Стрелка вверх 18"/>
          <p:cNvSpPr/>
          <p:nvPr/>
        </p:nvSpPr>
        <p:spPr>
          <a:xfrm>
            <a:off x="5600700" y="4064000"/>
            <a:ext cx="584200" cy="520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C:\Users\semenova\Desktop\ОНКОЛОГИЧЕСКИЙ КОНСИЛИУМ\Для презентации\скрины онкоконсилиума\3.4. отказ химиотерапев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53690"/>
            <a:ext cx="12164297" cy="1558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4"/>
          <p:cNvSpPr txBox="1">
            <a:spLocks/>
          </p:cNvSpPr>
          <p:nvPr/>
        </p:nvSpPr>
        <p:spPr>
          <a:xfrm>
            <a:off x="609600" y="317500"/>
            <a:ext cx="10693400" cy="649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2.2.  2 ЭТАП КОНСИЛИУМА</a:t>
            </a:r>
            <a:endParaRPr kumimoji="0" lang="ru-RU" altLang="ru-RU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9" name="Picture 3" descr="C:\Users\semenova\Desktop\ОНКОЛОГИЧЕСКИЙ КОНСИЛИУМ\Для презентации\скрины онкоконсилиума\4.3. план лечения. 2-й этап консилиума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06487"/>
            <a:ext cx="5105400" cy="3785343"/>
          </a:xfrm>
          <a:prstGeom prst="rect">
            <a:avLst/>
          </a:prstGeom>
          <a:noFill/>
        </p:spPr>
      </p:pic>
      <p:pic>
        <p:nvPicPr>
          <p:cNvPr id="4100" name="Picture 4" descr="C:\Users\semenova\Desktop\ОНКОЛОГИЧЕСКИЙ КОНСИЛИУМ\Для презентации\скрины онкоконсилиума\4.4. 2-й этап консилиума закончен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4502" y="2599686"/>
            <a:ext cx="6104598" cy="2048514"/>
          </a:xfrm>
          <a:prstGeom prst="rect">
            <a:avLst/>
          </a:prstGeom>
          <a:noFill/>
        </p:spPr>
      </p:pic>
      <p:pic>
        <p:nvPicPr>
          <p:cNvPr id="4101" name="Picture 5" descr="C:\Users\semenova\Desktop\ОНКОЛОГИЧЕСКИЙ КОНСИЛИУМ\Для презентации\скрины онкоконсилиума\4.4. 2-й этап консилиума закончен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55863"/>
            <a:ext cx="12163425" cy="1602137"/>
          </a:xfrm>
          <a:prstGeom prst="rect">
            <a:avLst/>
          </a:prstGeom>
          <a:noFill/>
        </p:spPr>
      </p:pic>
      <p:sp>
        <p:nvSpPr>
          <p:cNvPr id="11" name="Стрелка вниз 10"/>
          <p:cNvSpPr/>
          <p:nvPr/>
        </p:nvSpPr>
        <p:spPr>
          <a:xfrm>
            <a:off x="2108200" y="5003800"/>
            <a:ext cx="406400" cy="190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8737600" y="4622800"/>
            <a:ext cx="469900" cy="520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421279" y="2177247"/>
            <a:ext cx="712822" cy="731054"/>
          </a:xfrm>
          <a:prstGeom prst="rect">
            <a:avLst/>
          </a:prstGeom>
          <a:solidFill>
            <a:srgbClr val="457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6927"/>
          <p:cNvGrpSpPr/>
          <p:nvPr/>
        </p:nvGrpSpPr>
        <p:grpSpPr>
          <a:xfrm>
            <a:off x="5472755" y="2257134"/>
            <a:ext cx="539751" cy="541338"/>
            <a:chOff x="3665538" y="4883150"/>
            <a:chExt cx="539751" cy="541338"/>
          </a:xfrm>
          <a:solidFill>
            <a:schemeClr val="bg1"/>
          </a:solidFill>
        </p:grpSpPr>
        <p:sp>
          <p:nvSpPr>
            <p:cNvPr id="15" name="Freeform 4436"/>
            <p:cNvSpPr>
              <a:spLocks noEditPoints="1"/>
            </p:cNvSpPr>
            <p:nvPr/>
          </p:nvSpPr>
          <p:spPr bwMode="auto">
            <a:xfrm>
              <a:off x="3665538" y="4883150"/>
              <a:ext cx="373063" cy="374650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6" y="70"/>
                </a:cxn>
                <a:cxn ang="0">
                  <a:pos x="31" y="117"/>
                </a:cxn>
                <a:cxn ang="0">
                  <a:pos x="46" y="166"/>
                </a:cxn>
                <a:cxn ang="0">
                  <a:pos x="85" y="198"/>
                </a:cxn>
                <a:cxn ang="0">
                  <a:pos x="140" y="201"/>
                </a:cxn>
                <a:cxn ang="0">
                  <a:pos x="193" y="160"/>
                </a:cxn>
                <a:cxn ang="0">
                  <a:pos x="202" y="101"/>
                </a:cxn>
                <a:cxn ang="0">
                  <a:pos x="179" y="56"/>
                </a:cxn>
                <a:cxn ang="0">
                  <a:pos x="135" y="34"/>
                </a:cxn>
                <a:cxn ang="0">
                  <a:pos x="136" y="23"/>
                </a:cxn>
                <a:cxn ang="0">
                  <a:pos x="186" y="49"/>
                </a:cxn>
                <a:cxn ang="0">
                  <a:pos x="213" y="99"/>
                </a:cxn>
                <a:cxn ang="0">
                  <a:pos x="207" y="154"/>
                </a:cxn>
                <a:cxn ang="0">
                  <a:pos x="171" y="198"/>
                </a:cxn>
                <a:cxn ang="0">
                  <a:pos x="118" y="214"/>
                </a:cxn>
                <a:cxn ang="0">
                  <a:pos x="64" y="198"/>
                </a:cxn>
                <a:cxn ang="0">
                  <a:pos x="29" y="154"/>
                </a:cxn>
                <a:cxn ang="0">
                  <a:pos x="24" y="99"/>
                </a:cxn>
                <a:cxn ang="0">
                  <a:pos x="50" y="49"/>
                </a:cxn>
                <a:cxn ang="0">
                  <a:pos x="99" y="23"/>
                </a:cxn>
                <a:cxn ang="0">
                  <a:pos x="96" y="12"/>
                </a:cxn>
                <a:cxn ang="0">
                  <a:pos x="41" y="42"/>
                </a:cxn>
                <a:cxn ang="0">
                  <a:pos x="13" y="97"/>
                </a:cxn>
                <a:cxn ang="0">
                  <a:pos x="22" y="165"/>
                </a:cxn>
                <a:cxn ang="0">
                  <a:pos x="70" y="214"/>
                </a:cxn>
                <a:cxn ang="0">
                  <a:pos x="139" y="223"/>
                </a:cxn>
                <a:cxn ang="0">
                  <a:pos x="194" y="193"/>
                </a:cxn>
                <a:cxn ang="0">
                  <a:pos x="223" y="139"/>
                </a:cxn>
                <a:cxn ang="0">
                  <a:pos x="218" y="77"/>
                </a:cxn>
                <a:cxn ang="0">
                  <a:pos x="178" y="29"/>
                </a:cxn>
                <a:cxn ang="0">
                  <a:pos x="118" y="10"/>
                </a:cxn>
                <a:cxn ang="0">
                  <a:pos x="163" y="9"/>
                </a:cxn>
                <a:cxn ang="0">
                  <a:pos x="216" y="52"/>
                </a:cxn>
                <a:cxn ang="0">
                  <a:pos x="235" y="117"/>
                </a:cxn>
                <a:cxn ang="0">
                  <a:pos x="216" y="182"/>
                </a:cxn>
                <a:cxn ang="0">
                  <a:pos x="163" y="226"/>
                </a:cxn>
                <a:cxn ang="0">
                  <a:pos x="91" y="233"/>
                </a:cxn>
                <a:cxn ang="0">
                  <a:pos x="26" y="191"/>
                </a:cxn>
                <a:cxn ang="0">
                  <a:pos x="0" y="117"/>
                </a:cxn>
                <a:cxn ang="0">
                  <a:pos x="20" y="53"/>
                </a:cxn>
                <a:cxn ang="0">
                  <a:pos x="73" y="9"/>
                </a:cxn>
              </a:cxnLst>
              <a:rect l="0" t="0" r="r" b="b"/>
              <a:pathLst>
                <a:path w="235" h="236">
                  <a:moveTo>
                    <a:pt x="118" y="32"/>
                  </a:moveTo>
                  <a:lnTo>
                    <a:pt x="101" y="34"/>
                  </a:lnTo>
                  <a:lnTo>
                    <a:pt x="85" y="38"/>
                  </a:lnTo>
                  <a:lnTo>
                    <a:pt x="70" y="46"/>
                  </a:lnTo>
                  <a:lnTo>
                    <a:pt x="57" y="56"/>
                  </a:lnTo>
                  <a:lnTo>
                    <a:pt x="46" y="70"/>
                  </a:lnTo>
                  <a:lnTo>
                    <a:pt x="38" y="84"/>
                  </a:lnTo>
                  <a:lnTo>
                    <a:pt x="33" y="101"/>
                  </a:lnTo>
                  <a:lnTo>
                    <a:pt x="31" y="117"/>
                  </a:lnTo>
                  <a:lnTo>
                    <a:pt x="33" y="135"/>
                  </a:lnTo>
                  <a:lnTo>
                    <a:pt x="38" y="151"/>
                  </a:lnTo>
                  <a:lnTo>
                    <a:pt x="46" y="166"/>
                  </a:lnTo>
                  <a:lnTo>
                    <a:pt x="57" y="179"/>
                  </a:lnTo>
                  <a:lnTo>
                    <a:pt x="70" y="190"/>
                  </a:lnTo>
                  <a:lnTo>
                    <a:pt x="85" y="198"/>
                  </a:lnTo>
                  <a:lnTo>
                    <a:pt x="101" y="203"/>
                  </a:lnTo>
                  <a:lnTo>
                    <a:pt x="118" y="204"/>
                  </a:lnTo>
                  <a:lnTo>
                    <a:pt x="140" y="201"/>
                  </a:lnTo>
                  <a:lnTo>
                    <a:pt x="161" y="192"/>
                  </a:lnTo>
                  <a:lnTo>
                    <a:pt x="180" y="179"/>
                  </a:lnTo>
                  <a:lnTo>
                    <a:pt x="193" y="160"/>
                  </a:lnTo>
                  <a:lnTo>
                    <a:pt x="201" y="140"/>
                  </a:lnTo>
                  <a:lnTo>
                    <a:pt x="204" y="117"/>
                  </a:lnTo>
                  <a:lnTo>
                    <a:pt x="202" y="101"/>
                  </a:lnTo>
                  <a:lnTo>
                    <a:pt x="198" y="84"/>
                  </a:lnTo>
                  <a:lnTo>
                    <a:pt x="190" y="70"/>
                  </a:lnTo>
                  <a:lnTo>
                    <a:pt x="179" y="56"/>
                  </a:lnTo>
                  <a:lnTo>
                    <a:pt x="166" y="46"/>
                  </a:lnTo>
                  <a:lnTo>
                    <a:pt x="152" y="38"/>
                  </a:lnTo>
                  <a:lnTo>
                    <a:pt x="135" y="34"/>
                  </a:lnTo>
                  <a:lnTo>
                    <a:pt x="118" y="32"/>
                  </a:lnTo>
                  <a:close/>
                  <a:moveTo>
                    <a:pt x="118" y="21"/>
                  </a:moveTo>
                  <a:lnTo>
                    <a:pt x="136" y="23"/>
                  </a:lnTo>
                  <a:lnTo>
                    <a:pt x="155" y="29"/>
                  </a:lnTo>
                  <a:lnTo>
                    <a:pt x="171" y="37"/>
                  </a:lnTo>
                  <a:lnTo>
                    <a:pt x="186" y="49"/>
                  </a:lnTo>
                  <a:lnTo>
                    <a:pt x="198" y="64"/>
                  </a:lnTo>
                  <a:lnTo>
                    <a:pt x="207" y="80"/>
                  </a:lnTo>
                  <a:lnTo>
                    <a:pt x="213" y="99"/>
                  </a:lnTo>
                  <a:lnTo>
                    <a:pt x="215" y="117"/>
                  </a:lnTo>
                  <a:lnTo>
                    <a:pt x="213" y="136"/>
                  </a:lnTo>
                  <a:lnTo>
                    <a:pt x="207" y="154"/>
                  </a:lnTo>
                  <a:lnTo>
                    <a:pt x="198" y="171"/>
                  </a:lnTo>
                  <a:lnTo>
                    <a:pt x="187" y="186"/>
                  </a:lnTo>
                  <a:lnTo>
                    <a:pt x="171" y="198"/>
                  </a:lnTo>
                  <a:lnTo>
                    <a:pt x="155" y="207"/>
                  </a:lnTo>
                  <a:lnTo>
                    <a:pt x="136" y="212"/>
                  </a:lnTo>
                  <a:lnTo>
                    <a:pt x="118" y="214"/>
                  </a:lnTo>
                  <a:lnTo>
                    <a:pt x="99" y="212"/>
                  </a:lnTo>
                  <a:lnTo>
                    <a:pt x="81" y="207"/>
                  </a:lnTo>
                  <a:lnTo>
                    <a:pt x="64" y="198"/>
                  </a:lnTo>
                  <a:lnTo>
                    <a:pt x="50" y="186"/>
                  </a:lnTo>
                  <a:lnTo>
                    <a:pt x="37" y="171"/>
                  </a:lnTo>
                  <a:lnTo>
                    <a:pt x="29" y="154"/>
                  </a:lnTo>
                  <a:lnTo>
                    <a:pt x="24" y="136"/>
                  </a:lnTo>
                  <a:lnTo>
                    <a:pt x="22" y="117"/>
                  </a:lnTo>
                  <a:lnTo>
                    <a:pt x="24" y="99"/>
                  </a:lnTo>
                  <a:lnTo>
                    <a:pt x="29" y="81"/>
                  </a:lnTo>
                  <a:lnTo>
                    <a:pt x="37" y="65"/>
                  </a:lnTo>
                  <a:lnTo>
                    <a:pt x="50" y="49"/>
                  </a:lnTo>
                  <a:lnTo>
                    <a:pt x="64" y="38"/>
                  </a:lnTo>
                  <a:lnTo>
                    <a:pt x="81" y="29"/>
                  </a:lnTo>
                  <a:lnTo>
                    <a:pt x="99" y="23"/>
                  </a:lnTo>
                  <a:lnTo>
                    <a:pt x="118" y="21"/>
                  </a:lnTo>
                  <a:close/>
                  <a:moveTo>
                    <a:pt x="118" y="10"/>
                  </a:moveTo>
                  <a:lnTo>
                    <a:pt x="96" y="12"/>
                  </a:lnTo>
                  <a:lnTo>
                    <a:pt x="77" y="18"/>
                  </a:lnTo>
                  <a:lnTo>
                    <a:pt x="58" y="29"/>
                  </a:lnTo>
                  <a:lnTo>
                    <a:pt x="41" y="42"/>
                  </a:lnTo>
                  <a:lnTo>
                    <a:pt x="28" y="58"/>
                  </a:lnTo>
                  <a:lnTo>
                    <a:pt x="19" y="77"/>
                  </a:lnTo>
                  <a:lnTo>
                    <a:pt x="13" y="97"/>
                  </a:lnTo>
                  <a:lnTo>
                    <a:pt x="11" y="117"/>
                  </a:lnTo>
                  <a:lnTo>
                    <a:pt x="14" y="142"/>
                  </a:lnTo>
                  <a:lnTo>
                    <a:pt x="22" y="165"/>
                  </a:lnTo>
                  <a:lnTo>
                    <a:pt x="34" y="185"/>
                  </a:lnTo>
                  <a:lnTo>
                    <a:pt x="51" y="202"/>
                  </a:lnTo>
                  <a:lnTo>
                    <a:pt x="70" y="214"/>
                  </a:lnTo>
                  <a:lnTo>
                    <a:pt x="93" y="222"/>
                  </a:lnTo>
                  <a:lnTo>
                    <a:pt x="118" y="225"/>
                  </a:lnTo>
                  <a:lnTo>
                    <a:pt x="139" y="223"/>
                  </a:lnTo>
                  <a:lnTo>
                    <a:pt x="159" y="217"/>
                  </a:lnTo>
                  <a:lnTo>
                    <a:pt x="178" y="207"/>
                  </a:lnTo>
                  <a:lnTo>
                    <a:pt x="194" y="193"/>
                  </a:lnTo>
                  <a:lnTo>
                    <a:pt x="207" y="177"/>
                  </a:lnTo>
                  <a:lnTo>
                    <a:pt x="218" y="158"/>
                  </a:lnTo>
                  <a:lnTo>
                    <a:pt x="223" y="139"/>
                  </a:lnTo>
                  <a:lnTo>
                    <a:pt x="225" y="117"/>
                  </a:lnTo>
                  <a:lnTo>
                    <a:pt x="223" y="97"/>
                  </a:lnTo>
                  <a:lnTo>
                    <a:pt x="218" y="77"/>
                  </a:lnTo>
                  <a:lnTo>
                    <a:pt x="207" y="58"/>
                  </a:lnTo>
                  <a:lnTo>
                    <a:pt x="194" y="42"/>
                  </a:lnTo>
                  <a:lnTo>
                    <a:pt x="178" y="29"/>
                  </a:lnTo>
                  <a:lnTo>
                    <a:pt x="159" y="18"/>
                  </a:lnTo>
                  <a:lnTo>
                    <a:pt x="139" y="12"/>
                  </a:lnTo>
                  <a:lnTo>
                    <a:pt x="118" y="10"/>
                  </a:lnTo>
                  <a:close/>
                  <a:moveTo>
                    <a:pt x="118" y="0"/>
                  </a:moveTo>
                  <a:lnTo>
                    <a:pt x="141" y="2"/>
                  </a:lnTo>
                  <a:lnTo>
                    <a:pt x="163" y="9"/>
                  </a:lnTo>
                  <a:lnTo>
                    <a:pt x="183" y="19"/>
                  </a:lnTo>
                  <a:lnTo>
                    <a:pt x="201" y="35"/>
                  </a:lnTo>
                  <a:lnTo>
                    <a:pt x="216" y="52"/>
                  </a:lnTo>
                  <a:lnTo>
                    <a:pt x="226" y="73"/>
                  </a:lnTo>
                  <a:lnTo>
                    <a:pt x="233" y="94"/>
                  </a:lnTo>
                  <a:lnTo>
                    <a:pt x="235" y="117"/>
                  </a:lnTo>
                  <a:lnTo>
                    <a:pt x="233" y="141"/>
                  </a:lnTo>
                  <a:lnTo>
                    <a:pt x="227" y="163"/>
                  </a:lnTo>
                  <a:lnTo>
                    <a:pt x="216" y="182"/>
                  </a:lnTo>
                  <a:lnTo>
                    <a:pt x="201" y="201"/>
                  </a:lnTo>
                  <a:lnTo>
                    <a:pt x="183" y="216"/>
                  </a:lnTo>
                  <a:lnTo>
                    <a:pt x="163" y="226"/>
                  </a:lnTo>
                  <a:lnTo>
                    <a:pt x="141" y="234"/>
                  </a:lnTo>
                  <a:lnTo>
                    <a:pt x="118" y="236"/>
                  </a:lnTo>
                  <a:lnTo>
                    <a:pt x="91" y="233"/>
                  </a:lnTo>
                  <a:lnTo>
                    <a:pt x="66" y="223"/>
                  </a:lnTo>
                  <a:lnTo>
                    <a:pt x="45" y="210"/>
                  </a:lnTo>
                  <a:lnTo>
                    <a:pt x="26" y="191"/>
                  </a:lnTo>
                  <a:lnTo>
                    <a:pt x="13" y="169"/>
                  </a:lnTo>
                  <a:lnTo>
                    <a:pt x="3" y="144"/>
                  </a:lnTo>
                  <a:lnTo>
                    <a:pt x="0" y="117"/>
                  </a:lnTo>
                  <a:lnTo>
                    <a:pt x="2" y="94"/>
                  </a:lnTo>
                  <a:lnTo>
                    <a:pt x="10" y="73"/>
                  </a:lnTo>
                  <a:lnTo>
                    <a:pt x="20" y="53"/>
                  </a:lnTo>
                  <a:lnTo>
                    <a:pt x="34" y="35"/>
                  </a:lnTo>
                  <a:lnTo>
                    <a:pt x="53" y="19"/>
                  </a:lnTo>
                  <a:lnTo>
                    <a:pt x="73" y="9"/>
                  </a:lnTo>
                  <a:lnTo>
                    <a:pt x="95" y="2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4437"/>
            <p:cNvSpPr>
              <a:spLocks/>
            </p:cNvSpPr>
            <p:nvPr/>
          </p:nvSpPr>
          <p:spPr bwMode="auto">
            <a:xfrm>
              <a:off x="3954463" y="5170488"/>
              <a:ext cx="68263" cy="6826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6" y="0"/>
                </a:cxn>
                <a:cxn ang="0">
                  <a:pos x="43" y="17"/>
                </a:cxn>
                <a:cxn ang="0">
                  <a:pos x="36" y="24"/>
                </a:cxn>
                <a:cxn ang="0">
                  <a:pos x="25" y="12"/>
                </a:cxn>
                <a:cxn ang="0">
                  <a:pos x="22" y="17"/>
                </a:cxn>
                <a:cxn ang="0">
                  <a:pos x="16" y="23"/>
                </a:cxn>
                <a:cxn ang="0">
                  <a:pos x="12" y="26"/>
                </a:cxn>
                <a:cxn ang="0">
                  <a:pos x="22" y="37"/>
                </a:cxn>
                <a:cxn ang="0">
                  <a:pos x="15" y="43"/>
                </a:cxn>
                <a:cxn ang="0">
                  <a:pos x="1" y="29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2" y="22"/>
                </a:cxn>
                <a:cxn ang="0">
                  <a:pos x="7" y="18"/>
                </a:cxn>
                <a:cxn ang="0">
                  <a:pos x="17" y="7"/>
                </a:cxn>
                <a:cxn ang="0">
                  <a:pos x="21" y="2"/>
                </a:cxn>
                <a:cxn ang="0">
                  <a:pos x="23" y="1"/>
                </a:cxn>
                <a:cxn ang="0">
                  <a:pos x="24" y="0"/>
                </a:cxn>
              </a:cxnLst>
              <a:rect l="0" t="0" r="r" b="b"/>
              <a:pathLst>
                <a:path w="43" h="43">
                  <a:moveTo>
                    <a:pt x="24" y="0"/>
                  </a:moveTo>
                  <a:lnTo>
                    <a:pt x="26" y="0"/>
                  </a:lnTo>
                  <a:lnTo>
                    <a:pt x="43" y="17"/>
                  </a:lnTo>
                  <a:lnTo>
                    <a:pt x="36" y="24"/>
                  </a:lnTo>
                  <a:lnTo>
                    <a:pt x="25" y="12"/>
                  </a:lnTo>
                  <a:lnTo>
                    <a:pt x="22" y="17"/>
                  </a:lnTo>
                  <a:lnTo>
                    <a:pt x="16" y="23"/>
                  </a:lnTo>
                  <a:lnTo>
                    <a:pt x="12" y="26"/>
                  </a:lnTo>
                  <a:lnTo>
                    <a:pt x="22" y="37"/>
                  </a:lnTo>
                  <a:lnTo>
                    <a:pt x="15" y="43"/>
                  </a:lnTo>
                  <a:lnTo>
                    <a:pt x="1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2"/>
                  </a:lnTo>
                  <a:lnTo>
                    <a:pt x="7" y="18"/>
                  </a:lnTo>
                  <a:lnTo>
                    <a:pt x="17" y="7"/>
                  </a:lnTo>
                  <a:lnTo>
                    <a:pt x="21" y="2"/>
                  </a:lnTo>
                  <a:lnTo>
                    <a:pt x="23" y="1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4438"/>
            <p:cNvSpPr>
              <a:spLocks noEditPoints="1"/>
            </p:cNvSpPr>
            <p:nvPr/>
          </p:nvSpPr>
          <p:spPr bwMode="auto">
            <a:xfrm>
              <a:off x="3965576" y="5183188"/>
              <a:ext cx="228600" cy="228600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106" y="131"/>
                </a:cxn>
                <a:cxn ang="0">
                  <a:pos x="132" y="107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142" y="102"/>
                </a:cxn>
                <a:cxn ang="0">
                  <a:pos x="144" y="107"/>
                </a:cxn>
                <a:cxn ang="0">
                  <a:pos x="143" y="108"/>
                </a:cxn>
                <a:cxn ang="0">
                  <a:pos x="142" y="110"/>
                </a:cxn>
                <a:cxn ang="0">
                  <a:pos x="110" y="143"/>
                </a:cxn>
                <a:cxn ang="0">
                  <a:pos x="109" y="143"/>
                </a:cxn>
                <a:cxn ang="0">
                  <a:pos x="108" y="144"/>
                </a:cxn>
                <a:cxn ang="0">
                  <a:pos x="105" y="144"/>
                </a:cxn>
                <a:cxn ang="0">
                  <a:pos x="103" y="143"/>
                </a:cxn>
                <a:cxn ang="0">
                  <a:pos x="1" y="41"/>
                </a:cxn>
                <a:cxn ang="0">
                  <a:pos x="1" y="40"/>
                </a:cxn>
                <a:cxn ang="0">
                  <a:pos x="0" y="37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144" h="144">
                  <a:moveTo>
                    <a:pt x="37" y="12"/>
                  </a:moveTo>
                  <a:lnTo>
                    <a:pt x="12" y="37"/>
                  </a:lnTo>
                  <a:lnTo>
                    <a:pt x="106" y="131"/>
                  </a:lnTo>
                  <a:lnTo>
                    <a:pt x="132" y="107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142" y="102"/>
                  </a:lnTo>
                  <a:lnTo>
                    <a:pt x="144" y="107"/>
                  </a:lnTo>
                  <a:lnTo>
                    <a:pt x="143" y="108"/>
                  </a:lnTo>
                  <a:lnTo>
                    <a:pt x="142" y="110"/>
                  </a:lnTo>
                  <a:lnTo>
                    <a:pt x="110" y="143"/>
                  </a:lnTo>
                  <a:lnTo>
                    <a:pt x="109" y="143"/>
                  </a:lnTo>
                  <a:lnTo>
                    <a:pt x="108" y="144"/>
                  </a:lnTo>
                  <a:lnTo>
                    <a:pt x="105" y="144"/>
                  </a:lnTo>
                  <a:lnTo>
                    <a:pt x="103" y="143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4439"/>
            <p:cNvSpPr>
              <a:spLocks/>
            </p:cNvSpPr>
            <p:nvPr/>
          </p:nvSpPr>
          <p:spPr bwMode="auto">
            <a:xfrm>
              <a:off x="4025901" y="5229225"/>
              <a:ext cx="152400" cy="152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6" y="89"/>
                </a:cxn>
                <a:cxn ang="0">
                  <a:pos x="89" y="96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96" h="96">
                  <a:moveTo>
                    <a:pt x="7" y="0"/>
                  </a:moveTo>
                  <a:lnTo>
                    <a:pt x="96" y="89"/>
                  </a:lnTo>
                  <a:lnTo>
                    <a:pt x="89" y="96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4440"/>
            <p:cNvSpPr>
              <a:spLocks noEditPoints="1"/>
            </p:cNvSpPr>
            <p:nvPr/>
          </p:nvSpPr>
          <p:spPr bwMode="auto">
            <a:xfrm>
              <a:off x="3965576" y="5183188"/>
              <a:ext cx="93663" cy="92075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21" y="46"/>
                </a:cxn>
                <a:cxn ang="0">
                  <a:pos x="46" y="21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57" y="17"/>
                </a:cxn>
                <a:cxn ang="0">
                  <a:pos x="59" y="21"/>
                </a:cxn>
                <a:cxn ang="0">
                  <a:pos x="58" y="22"/>
                </a:cxn>
                <a:cxn ang="0">
                  <a:pos x="57" y="24"/>
                </a:cxn>
                <a:cxn ang="0">
                  <a:pos x="25" y="57"/>
                </a:cxn>
                <a:cxn ang="0">
                  <a:pos x="23" y="58"/>
                </a:cxn>
                <a:cxn ang="0">
                  <a:pos x="19" y="58"/>
                </a:cxn>
                <a:cxn ang="0">
                  <a:pos x="17" y="57"/>
                </a:cxn>
                <a:cxn ang="0">
                  <a:pos x="1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59" h="58">
                  <a:moveTo>
                    <a:pt x="37" y="12"/>
                  </a:moveTo>
                  <a:lnTo>
                    <a:pt x="12" y="37"/>
                  </a:lnTo>
                  <a:lnTo>
                    <a:pt x="21" y="46"/>
                  </a:lnTo>
                  <a:lnTo>
                    <a:pt x="46" y="21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57" y="17"/>
                  </a:lnTo>
                  <a:lnTo>
                    <a:pt x="59" y="21"/>
                  </a:lnTo>
                  <a:lnTo>
                    <a:pt x="58" y="22"/>
                  </a:lnTo>
                  <a:lnTo>
                    <a:pt x="57" y="24"/>
                  </a:lnTo>
                  <a:lnTo>
                    <a:pt x="25" y="57"/>
                  </a:lnTo>
                  <a:lnTo>
                    <a:pt x="23" y="58"/>
                  </a:lnTo>
                  <a:lnTo>
                    <a:pt x="19" y="58"/>
                  </a:lnTo>
                  <a:lnTo>
                    <a:pt x="17" y="57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4441"/>
            <p:cNvSpPr>
              <a:spLocks noEditPoints="1"/>
            </p:cNvSpPr>
            <p:nvPr/>
          </p:nvSpPr>
          <p:spPr bwMode="auto">
            <a:xfrm>
              <a:off x="4127501" y="5343525"/>
              <a:ext cx="77788" cy="80963"/>
            </a:xfrm>
            <a:custGeom>
              <a:avLst/>
              <a:gdLst/>
              <a:ahLst/>
              <a:cxnLst>
                <a:cxn ang="0">
                  <a:pos x="37" y="13"/>
                </a:cxn>
                <a:cxn ang="0">
                  <a:pos x="11" y="37"/>
                </a:cxn>
                <a:cxn ang="0">
                  <a:pos x="14" y="41"/>
                </a:cxn>
                <a:cxn ang="0">
                  <a:pos x="24" y="39"/>
                </a:cxn>
                <a:cxn ang="0">
                  <a:pos x="32" y="32"/>
                </a:cxn>
                <a:cxn ang="0">
                  <a:pos x="37" y="24"/>
                </a:cxn>
                <a:cxn ang="0">
                  <a:pos x="39" y="15"/>
                </a:cxn>
                <a:cxn ang="0">
                  <a:pos x="37" y="13"/>
                </a:cxn>
                <a:cxn ang="0">
                  <a:pos x="35" y="0"/>
                </a:cxn>
                <a:cxn ang="0">
                  <a:pos x="38" y="0"/>
                </a:cxn>
                <a:cxn ang="0">
                  <a:pos x="40" y="1"/>
                </a:cxn>
                <a:cxn ang="0">
                  <a:pos x="48" y="10"/>
                </a:cxn>
                <a:cxn ang="0">
                  <a:pos x="49" y="12"/>
                </a:cxn>
                <a:cxn ang="0">
                  <a:pos x="49" y="13"/>
                </a:cxn>
                <a:cxn ang="0">
                  <a:pos x="46" y="27"/>
                </a:cxn>
                <a:cxn ang="0">
                  <a:pos x="39" y="40"/>
                </a:cxn>
                <a:cxn ang="0">
                  <a:pos x="27" y="48"/>
                </a:cxn>
                <a:cxn ang="0">
                  <a:pos x="12" y="51"/>
                </a:cxn>
                <a:cxn ang="0">
                  <a:pos x="11" y="51"/>
                </a:cxn>
                <a:cxn ang="0">
                  <a:pos x="9" y="50"/>
                </a:cxn>
                <a:cxn ang="0">
                  <a:pos x="1" y="42"/>
                </a:cxn>
                <a:cxn ang="0">
                  <a:pos x="0" y="40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33" y="1"/>
                </a:cxn>
                <a:cxn ang="0">
                  <a:pos x="35" y="0"/>
                </a:cxn>
              </a:cxnLst>
              <a:rect l="0" t="0" r="r" b="b"/>
              <a:pathLst>
                <a:path w="49" h="51">
                  <a:moveTo>
                    <a:pt x="37" y="13"/>
                  </a:moveTo>
                  <a:lnTo>
                    <a:pt x="11" y="37"/>
                  </a:lnTo>
                  <a:lnTo>
                    <a:pt x="14" y="41"/>
                  </a:lnTo>
                  <a:lnTo>
                    <a:pt x="24" y="39"/>
                  </a:lnTo>
                  <a:lnTo>
                    <a:pt x="32" y="32"/>
                  </a:lnTo>
                  <a:lnTo>
                    <a:pt x="37" y="24"/>
                  </a:lnTo>
                  <a:lnTo>
                    <a:pt x="39" y="15"/>
                  </a:lnTo>
                  <a:lnTo>
                    <a:pt x="37" y="13"/>
                  </a:lnTo>
                  <a:close/>
                  <a:moveTo>
                    <a:pt x="35" y="0"/>
                  </a:moveTo>
                  <a:lnTo>
                    <a:pt x="38" y="0"/>
                  </a:lnTo>
                  <a:lnTo>
                    <a:pt x="40" y="1"/>
                  </a:lnTo>
                  <a:lnTo>
                    <a:pt x="48" y="10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6" y="27"/>
                  </a:lnTo>
                  <a:lnTo>
                    <a:pt x="39" y="40"/>
                  </a:lnTo>
                  <a:lnTo>
                    <a:pt x="27" y="48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9" y="50"/>
                  </a:lnTo>
                  <a:lnTo>
                    <a:pt x="1" y="4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33" y="1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4442"/>
            <p:cNvSpPr>
              <a:spLocks/>
            </p:cNvSpPr>
            <p:nvPr/>
          </p:nvSpPr>
          <p:spPr bwMode="auto">
            <a:xfrm>
              <a:off x="3805238" y="4929188"/>
              <a:ext cx="101600" cy="10001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64" y="7"/>
                </a:cxn>
                <a:cxn ang="0">
                  <a:pos x="7" y="63"/>
                </a:cxn>
                <a:cxn ang="0">
                  <a:pos x="0" y="56"/>
                </a:cxn>
                <a:cxn ang="0">
                  <a:pos x="57" y="0"/>
                </a:cxn>
              </a:cxnLst>
              <a:rect l="0" t="0" r="r" b="b"/>
              <a:pathLst>
                <a:path w="64" h="63">
                  <a:moveTo>
                    <a:pt x="57" y="0"/>
                  </a:moveTo>
                  <a:lnTo>
                    <a:pt x="64" y="7"/>
                  </a:lnTo>
                  <a:lnTo>
                    <a:pt x="7" y="63"/>
                  </a:lnTo>
                  <a:lnTo>
                    <a:pt x="0" y="56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4443"/>
            <p:cNvSpPr>
              <a:spLocks/>
            </p:cNvSpPr>
            <p:nvPr/>
          </p:nvSpPr>
          <p:spPr bwMode="auto">
            <a:xfrm>
              <a:off x="3775076" y="4940300"/>
              <a:ext cx="173038" cy="16986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9" y="6"/>
                </a:cxn>
                <a:cxn ang="0">
                  <a:pos x="8" y="107"/>
                </a:cxn>
                <a:cxn ang="0">
                  <a:pos x="0" y="100"/>
                </a:cxn>
                <a:cxn ang="0">
                  <a:pos x="101" y="0"/>
                </a:cxn>
              </a:cxnLst>
              <a:rect l="0" t="0" r="r" b="b"/>
              <a:pathLst>
                <a:path w="109" h="107">
                  <a:moveTo>
                    <a:pt x="101" y="0"/>
                  </a:moveTo>
                  <a:lnTo>
                    <a:pt x="109" y="6"/>
                  </a:lnTo>
                  <a:lnTo>
                    <a:pt x="8" y="107"/>
                  </a:lnTo>
                  <a:lnTo>
                    <a:pt x="0" y="10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semenova\Desktop\ОНКОЛОГИЧЕСКИЙ КОНСИЛИУМ\Для презентации\скрины онкоконсилиума\5.2. Общая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7200" y="1719263"/>
            <a:ext cx="4851400" cy="2278062"/>
          </a:xfrm>
          <a:prstGeom prst="rect">
            <a:avLst/>
          </a:prstGeom>
          <a:noFill/>
        </p:spPr>
      </p:pic>
      <p:sp>
        <p:nvSpPr>
          <p:cNvPr id="5" name="Заголовок 54"/>
          <p:cNvSpPr txBox="1">
            <a:spLocks/>
          </p:cNvSpPr>
          <p:nvPr/>
        </p:nvSpPr>
        <p:spPr>
          <a:xfrm>
            <a:off x="609600" y="317500"/>
            <a:ext cx="10693400" cy="649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3.  ЗАПИСЬ НА </a:t>
            </a:r>
            <a:r>
              <a:rPr kumimoji="0" lang="ru-RU" alt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ГОСПИТАЛИЗАЦИЮ</a:t>
            </a:r>
            <a:endParaRPr kumimoji="0" lang="ru-RU" altLang="ru-RU" sz="2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133600" y="4457700"/>
            <a:ext cx="533400" cy="355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10096500" y="4356100"/>
            <a:ext cx="469900" cy="520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49979" y="1288247"/>
            <a:ext cx="712822" cy="731054"/>
          </a:xfrm>
          <a:prstGeom prst="rect">
            <a:avLst/>
          </a:prstGeom>
          <a:solidFill>
            <a:srgbClr val="457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927"/>
          <p:cNvGrpSpPr/>
          <p:nvPr/>
        </p:nvGrpSpPr>
        <p:grpSpPr>
          <a:xfrm>
            <a:off x="6526855" y="1393534"/>
            <a:ext cx="539751" cy="541338"/>
            <a:chOff x="3665538" y="4883150"/>
            <a:chExt cx="539751" cy="541338"/>
          </a:xfrm>
          <a:solidFill>
            <a:schemeClr val="bg1"/>
          </a:solidFill>
        </p:grpSpPr>
        <p:sp>
          <p:nvSpPr>
            <p:cNvPr id="15" name="Freeform 4436"/>
            <p:cNvSpPr>
              <a:spLocks noEditPoints="1"/>
            </p:cNvSpPr>
            <p:nvPr/>
          </p:nvSpPr>
          <p:spPr bwMode="auto">
            <a:xfrm>
              <a:off x="3665538" y="4883150"/>
              <a:ext cx="373063" cy="374650"/>
            </a:xfrm>
            <a:custGeom>
              <a:avLst/>
              <a:gdLst/>
              <a:ahLst/>
              <a:cxnLst>
                <a:cxn ang="0">
                  <a:pos x="85" y="38"/>
                </a:cxn>
                <a:cxn ang="0">
                  <a:pos x="46" y="70"/>
                </a:cxn>
                <a:cxn ang="0">
                  <a:pos x="31" y="117"/>
                </a:cxn>
                <a:cxn ang="0">
                  <a:pos x="46" y="166"/>
                </a:cxn>
                <a:cxn ang="0">
                  <a:pos x="85" y="198"/>
                </a:cxn>
                <a:cxn ang="0">
                  <a:pos x="140" y="201"/>
                </a:cxn>
                <a:cxn ang="0">
                  <a:pos x="193" y="160"/>
                </a:cxn>
                <a:cxn ang="0">
                  <a:pos x="202" y="101"/>
                </a:cxn>
                <a:cxn ang="0">
                  <a:pos x="179" y="56"/>
                </a:cxn>
                <a:cxn ang="0">
                  <a:pos x="135" y="34"/>
                </a:cxn>
                <a:cxn ang="0">
                  <a:pos x="136" y="23"/>
                </a:cxn>
                <a:cxn ang="0">
                  <a:pos x="186" y="49"/>
                </a:cxn>
                <a:cxn ang="0">
                  <a:pos x="213" y="99"/>
                </a:cxn>
                <a:cxn ang="0">
                  <a:pos x="207" y="154"/>
                </a:cxn>
                <a:cxn ang="0">
                  <a:pos x="171" y="198"/>
                </a:cxn>
                <a:cxn ang="0">
                  <a:pos x="118" y="214"/>
                </a:cxn>
                <a:cxn ang="0">
                  <a:pos x="64" y="198"/>
                </a:cxn>
                <a:cxn ang="0">
                  <a:pos x="29" y="154"/>
                </a:cxn>
                <a:cxn ang="0">
                  <a:pos x="24" y="99"/>
                </a:cxn>
                <a:cxn ang="0">
                  <a:pos x="50" y="49"/>
                </a:cxn>
                <a:cxn ang="0">
                  <a:pos x="99" y="23"/>
                </a:cxn>
                <a:cxn ang="0">
                  <a:pos x="96" y="12"/>
                </a:cxn>
                <a:cxn ang="0">
                  <a:pos x="41" y="42"/>
                </a:cxn>
                <a:cxn ang="0">
                  <a:pos x="13" y="97"/>
                </a:cxn>
                <a:cxn ang="0">
                  <a:pos x="22" y="165"/>
                </a:cxn>
                <a:cxn ang="0">
                  <a:pos x="70" y="214"/>
                </a:cxn>
                <a:cxn ang="0">
                  <a:pos x="139" y="223"/>
                </a:cxn>
                <a:cxn ang="0">
                  <a:pos x="194" y="193"/>
                </a:cxn>
                <a:cxn ang="0">
                  <a:pos x="223" y="139"/>
                </a:cxn>
                <a:cxn ang="0">
                  <a:pos x="218" y="77"/>
                </a:cxn>
                <a:cxn ang="0">
                  <a:pos x="178" y="29"/>
                </a:cxn>
                <a:cxn ang="0">
                  <a:pos x="118" y="10"/>
                </a:cxn>
                <a:cxn ang="0">
                  <a:pos x="163" y="9"/>
                </a:cxn>
                <a:cxn ang="0">
                  <a:pos x="216" y="52"/>
                </a:cxn>
                <a:cxn ang="0">
                  <a:pos x="235" y="117"/>
                </a:cxn>
                <a:cxn ang="0">
                  <a:pos x="216" y="182"/>
                </a:cxn>
                <a:cxn ang="0">
                  <a:pos x="163" y="226"/>
                </a:cxn>
                <a:cxn ang="0">
                  <a:pos x="91" y="233"/>
                </a:cxn>
                <a:cxn ang="0">
                  <a:pos x="26" y="191"/>
                </a:cxn>
                <a:cxn ang="0">
                  <a:pos x="0" y="117"/>
                </a:cxn>
                <a:cxn ang="0">
                  <a:pos x="20" y="53"/>
                </a:cxn>
                <a:cxn ang="0">
                  <a:pos x="73" y="9"/>
                </a:cxn>
              </a:cxnLst>
              <a:rect l="0" t="0" r="r" b="b"/>
              <a:pathLst>
                <a:path w="235" h="236">
                  <a:moveTo>
                    <a:pt x="118" y="32"/>
                  </a:moveTo>
                  <a:lnTo>
                    <a:pt x="101" y="34"/>
                  </a:lnTo>
                  <a:lnTo>
                    <a:pt x="85" y="38"/>
                  </a:lnTo>
                  <a:lnTo>
                    <a:pt x="70" y="46"/>
                  </a:lnTo>
                  <a:lnTo>
                    <a:pt x="57" y="56"/>
                  </a:lnTo>
                  <a:lnTo>
                    <a:pt x="46" y="70"/>
                  </a:lnTo>
                  <a:lnTo>
                    <a:pt x="38" y="84"/>
                  </a:lnTo>
                  <a:lnTo>
                    <a:pt x="33" y="101"/>
                  </a:lnTo>
                  <a:lnTo>
                    <a:pt x="31" y="117"/>
                  </a:lnTo>
                  <a:lnTo>
                    <a:pt x="33" y="135"/>
                  </a:lnTo>
                  <a:lnTo>
                    <a:pt x="38" y="151"/>
                  </a:lnTo>
                  <a:lnTo>
                    <a:pt x="46" y="166"/>
                  </a:lnTo>
                  <a:lnTo>
                    <a:pt x="57" y="179"/>
                  </a:lnTo>
                  <a:lnTo>
                    <a:pt x="70" y="190"/>
                  </a:lnTo>
                  <a:lnTo>
                    <a:pt x="85" y="198"/>
                  </a:lnTo>
                  <a:lnTo>
                    <a:pt x="101" y="203"/>
                  </a:lnTo>
                  <a:lnTo>
                    <a:pt x="118" y="204"/>
                  </a:lnTo>
                  <a:lnTo>
                    <a:pt x="140" y="201"/>
                  </a:lnTo>
                  <a:lnTo>
                    <a:pt x="161" y="192"/>
                  </a:lnTo>
                  <a:lnTo>
                    <a:pt x="180" y="179"/>
                  </a:lnTo>
                  <a:lnTo>
                    <a:pt x="193" y="160"/>
                  </a:lnTo>
                  <a:lnTo>
                    <a:pt x="201" y="140"/>
                  </a:lnTo>
                  <a:lnTo>
                    <a:pt x="204" y="117"/>
                  </a:lnTo>
                  <a:lnTo>
                    <a:pt x="202" y="101"/>
                  </a:lnTo>
                  <a:lnTo>
                    <a:pt x="198" y="84"/>
                  </a:lnTo>
                  <a:lnTo>
                    <a:pt x="190" y="70"/>
                  </a:lnTo>
                  <a:lnTo>
                    <a:pt x="179" y="56"/>
                  </a:lnTo>
                  <a:lnTo>
                    <a:pt x="166" y="46"/>
                  </a:lnTo>
                  <a:lnTo>
                    <a:pt x="152" y="38"/>
                  </a:lnTo>
                  <a:lnTo>
                    <a:pt x="135" y="34"/>
                  </a:lnTo>
                  <a:lnTo>
                    <a:pt x="118" y="32"/>
                  </a:lnTo>
                  <a:close/>
                  <a:moveTo>
                    <a:pt x="118" y="21"/>
                  </a:moveTo>
                  <a:lnTo>
                    <a:pt x="136" y="23"/>
                  </a:lnTo>
                  <a:lnTo>
                    <a:pt x="155" y="29"/>
                  </a:lnTo>
                  <a:lnTo>
                    <a:pt x="171" y="37"/>
                  </a:lnTo>
                  <a:lnTo>
                    <a:pt x="186" y="49"/>
                  </a:lnTo>
                  <a:lnTo>
                    <a:pt x="198" y="64"/>
                  </a:lnTo>
                  <a:lnTo>
                    <a:pt x="207" y="80"/>
                  </a:lnTo>
                  <a:lnTo>
                    <a:pt x="213" y="99"/>
                  </a:lnTo>
                  <a:lnTo>
                    <a:pt x="215" y="117"/>
                  </a:lnTo>
                  <a:lnTo>
                    <a:pt x="213" y="136"/>
                  </a:lnTo>
                  <a:lnTo>
                    <a:pt x="207" y="154"/>
                  </a:lnTo>
                  <a:lnTo>
                    <a:pt x="198" y="171"/>
                  </a:lnTo>
                  <a:lnTo>
                    <a:pt x="187" y="186"/>
                  </a:lnTo>
                  <a:lnTo>
                    <a:pt x="171" y="198"/>
                  </a:lnTo>
                  <a:lnTo>
                    <a:pt x="155" y="207"/>
                  </a:lnTo>
                  <a:lnTo>
                    <a:pt x="136" y="212"/>
                  </a:lnTo>
                  <a:lnTo>
                    <a:pt x="118" y="214"/>
                  </a:lnTo>
                  <a:lnTo>
                    <a:pt x="99" y="212"/>
                  </a:lnTo>
                  <a:lnTo>
                    <a:pt x="81" y="207"/>
                  </a:lnTo>
                  <a:lnTo>
                    <a:pt x="64" y="198"/>
                  </a:lnTo>
                  <a:lnTo>
                    <a:pt x="50" y="186"/>
                  </a:lnTo>
                  <a:lnTo>
                    <a:pt x="37" y="171"/>
                  </a:lnTo>
                  <a:lnTo>
                    <a:pt x="29" y="154"/>
                  </a:lnTo>
                  <a:lnTo>
                    <a:pt x="24" y="136"/>
                  </a:lnTo>
                  <a:lnTo>
                    <a:pt x="22" y="117"/>
                  </a:lnTo>
                  <a:lnTo>
                    <a:pt x="24" y="99"/>
                  </a:lnTo>
                  <a:lnTo>
                    <a:pt x="29" y="81"/>
                  </a:lnTo>
                  <a:lnTo>
                    <a:pt x="37" y="65"/>
                  </a:lnTo>
                  <a:lnTo>
                    <a:pt x="50" y="49"/>
                  </a:lnTo>
                  <a:lnTo>
                    <a:pt x="64" y="38"/>
                  </a:lnTo>
                  <a:lnTo>
                    <a:pt x="81" y="29"/>
                  </a:lnTo>
                  <a:lnTo>
                    <a:pt x="99" y="23"/>
                  </a:lnTo>
                  <a:lnTo>
                    <a:pt x="118" y="21"/>
                  </a:lnTo>
                  <a:close/>
                  <a:moveTo>
                    <a:pt x="118" y="10"/>
                  </a:moveTo>
                  <a:lnTo>
                    <a:pt x="96" y="12"/>
                  </a:lnTo>
                  <a:lnTo>
                    <a:pt x="77" y="18"/>
                  </a:lnTo>
                  <a:lnTo>
                    <a:pt x="58" y="29"/>
                  </a:lnTo>
                  <a:lnTo>
                    <a:pt x="41" y="42"/>
                  </a:lnTo>
                  <a:lnTo>
                    <a:pt x="28" y="58"/>
                  </a:lnTo>
                  <a:lnTo>
                    <a:pt x="19" y="77"/>
                  </a:lnTo>
                  <a:lnTo>
                    <a:pt x="13" y="97"/>
                  </a:lnTo>
                  <a:lnTo>
                    <a:pt x="11" y="117"/>
                  </a:lnTo>
                  <a:lnTo>
                    <a:pt x="14" y="142"/>
                  </a:lnTo>
                  <a:lnTo>
                    <a:pt x="22" y="165"/>
                  </a:lnTo>
                  <a:lnTo>
                    <a:pt x="34" y="185"/>
                  </a:lnTo>
                  <a:lnTo>
                    <a:pt x="51" y="202"/>
                  </a:lnTo>
                  <a:lnTo>
                    <a:pt x="70" y="214"/>
                  </a:lnTo>
                  <a:lnTo>
                    <a:pt x="93" y="222"/>
                  </a:lnTo>
                  <a:lnTo>
                    <a:pt x="118" y="225"/>
                  </a:lnTo>
                  <a:lnTo>
                    <a:pt x="139" y="223"/>
                  </a:lnTo>
                  <a:lnTo>
                    <a:pt x="159" y="217"/>
                  </a:lnTo>
                  <a:lnTo>
                    <a:pt x="178" y="207"/>
                  </a:lnTo>
                  <a:lnTo>
                    <a:pt x="194" y="193"/>
                  </a:lnTo>
                  <a:lnTo>
                    <a:pt x="207" y="177"/>
                  </a:lnTo>
                  <a:lnTo>
                    <a:pt x="218" y="158"/>
                  </a:lnTo>
                  <a:lnTo>
                    <a:pt x="223" y="139"/>
                  </a:lnTo>
                  <a:lnTo>
                    <a:pt x="225" y="117"/>
                  </a:lnTo>
                  <a:lnTo>
                    <a:pt x="223" y="97"/>
                  </a:lnTo>
                  <a:lnTo>
                    <a:pt x="218" y="77"/>
                  </a:lnTo>
                  <a:lnTo>
                    <a:pt x="207" y="58"/>
                  </a:lnTo>
                  <a:lnTo>
                    <a:pt x="194" y="42"/>
                  </a:lnTo>
                  <a:lnTo>
                    <a:pt x="178" y="29"/>
                  </a:lnTo>
                  <a:lnTo>
                    <a:pt x="159" y="18"/>
                  </a:lnTo>
                  <a:lnTo>
                    <a:pt x="139" y="12"/>
                  </a:lnTo>
                  <a:lnTo>
                    <a:pt x="118" y="10"/>
                  </a:lnTo>
                  <a:close/>
                  <a:moveTo>
                    <a:pt x="118" y="0"/>
                  </a:moveTo>
                  <a:lnTo>
                    <a:pt x="141" y="2"/>
                  </a:lnTo>
                  <a:lnTo>
                    <a:pt x="163" y="9"/>
                  </a:lnTo>
                  <a:lnTo>
                    <a:pt x="183" y="19"/>
                  </a:lnTo>
                  <a:lnTo>
                    <a:pt x="201" y="35"/>
                  </a:lnTo>
                  <a:lnTo>
                    <a:pt x="216" y="52"/>
                  </a:lnTo>
                  <a:lnTo>
                    <a:pt x="226" y="73"/>
                  </a:lnTo>
                  <a:lnTo>
                    <a:pt x="233" y="94"/>
                  </a:lnTo>
                  <a:lnTo>
                    <a:pt x="235" y="117"/>
                  </a:lnTo>
                  <a:lnTo>
                    <a:pt x="233" y="141"/>
                  </a:lnTo>
                  <a:lnTo>
                    <a:pt x="227" y="163"/>
                  </a:lnTo>
                  <a:lnTo>
                    <a:pt x="216" y="182"/>
                  </a:lnTo>
                  <a:lnTo>
                    <a:pt x="201" y="201"/>
                  </a:lnTo>
                  <a:lnTo>
                    <a:pt x="183" y="216"/>
                  </a:lnTo>
                  <a:lnTo>
                    <a:pt x="163" y="226"/>
                  </a:lnTo>
                  <a:lnTo>
                    <a:pt x="141" y="234"/>
                  </a:lnTo>
                  <a:lnTo>
                    <a:pt x="118" y="236"/>
                  </a:lnTo>
                  <a:lnTo>
                    <a:pt x="91" y="233"/>
                  </a:lnTo>
                  <a:lnTo>
                    <a:pt x="66" y="223"/>
                  </a:lnTo>
                  <a:lnTo>
                    <a:pt x="45" y="210"/>
                  </a:lnTo>
                  <a:lnTo>
                    <a:pt x="26" y="191"/>
                  </a:lnTo>
                  <a:lnTo>
                    <a:pt x="13" y="169"/>
                  </a:lnTo>
                  <a:lnTo>
                    <a:pt x="3" y="144"/>
                  </a:lnTo>
                  <a:lnTo>
                    <a:pt x="0" y="117"/>
                  </a:lnTo>
                  <a:lnTo>
                    <a:pt x="2" y="94"/>
                  </a:lnTo>
                  <a:lnTo>
                    <a:pt x="10" y="73"/>
                  </a:lnTo>
                  <a:lnTo>
                    <a:pt x="20" y="53"/>
                  </a:lnTo>
                  <a:lnTo>
                    <a:pt x="34" y="35"/>
                  </a:lnTo>
                  <a:lnTo>
                    <a:pt x="53" y="19"/>
                  </a:lnTo>
                  <a:lnTo>
                    <a:pt x="73" y="9"/>
                  </a:lnTo>
                  <a:lnTo>
                    <a:pt x="95" y="2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4437"/>
            <p:cNvSpPr>
              <a:spLocks/>
            </p:cNvSpPr>
            <p:nvPr/>
          </p:nvSpPr>
          <p:spPr bwMode="auto">
            <a:xfrm>
              <a:off x="3954463" y="5170488"/>
              <a:ext cx="68263" cy="6826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6" y="0"/>
                </a:cxn>
                <a:cxn ang="0">
                  <a:pos x="43" y="17"/>
                </a:cxn>
                <a:cxn ang="0">
                  <a:pos x="36" y="24"/>
                </a:cxn>
                <a:cxn ang="0">
                  <a:pos x="25" y="12"/>
                </a:cxn>
                <a:cxn ang="0">
                  <a:pos x="22" y="17"/>
                </a:cxn>
                <a:cxn ang="0">
                  <a:pos x="16" y="23"/>
                </a:cxn>
                <a:cxn ang="0">
                  <a:pos x="12" y="26"/>
                </a:cxn>
                <a:cxn ang="0">
                  <a:pos x="22" y="37"/>
                </a:cxn>
                <a:cxn ang="0">
                  <a:pos x="15" y="43"/>
                </a:cxn>
                <a:cxn ang="0">
                  <a:pos x="1" y="29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1" y="24"/>
                </a:cxn>
                <a:cxn ang="0">
                  <a:pos x="2" y="22"/>
                </a:cxn>
                <a:cxn ang="0">
                  <a:pos x="7" y="18"/>
                </a:cxn>
                <a:cxn ang="0">
                  <a:pos x="17" y="7"/>
                </a:cxn>
                <a:cxn ang="0">
                  <a:pos x="21" y="2"/>
                </a:cxn>
                <a:cxn ang="0">
                  <a:pos x="23" y="1"/>
                </a:cxn>
                <a:cxn ang="0">
                  <a:pos x="24" y="0"/>
                </a:cxn>
              </a:cxnLst>
              <a:rect l="0" t="0" r="r" b="b"/>
              <a:pathLst>
                <a:path w="43" h="43">
                  <a:moveTo>
                    <a:pt x="24" y="0"/>
                  </a:moveTo>
                  <a:lnTo>
                    <a:pt x="26" y="0"/>
                  </a:lnTo>
                  <a:lnTo>
                    <a:pt x="43" y="17"/>
                  </a:lnTo>
                  <a:lnTo>
                    <a:pt x="36" y="24"/>
                  </a:lnTo>
                  <a:lnTo>
                    <a:pt x="25" y="12"/>
                  </a:lnTo>
                  <a:lnTo>
                    <a:pt x="22" y="17"/>
                  </a:lnTo>
                  <a:lnTo>
                    <a:pt x="16" y="23"/>
                  </a:lnTo>
                  <a:lnTo>
                    <a:pt x="12" y="26"/>
                  </a:lnTo>
                  <a:lnTo>
                    <a:pt x="22" y="37"/>
                  </a:lnTo>
                  <a:lnTo>
                    <a:pt x="15" y="43"/>
                  </a:lnTo>
                  <a:lnTo>
                    <a:pt x="1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1" y="24"/>
                  </a:lnTo>
                  <a:lnTo>
                    <a:pt x="2" y="22"/>
                  </a:lnTo>
                  <a:lnTo>
                    <a:pt x="7" y="18"/>
                  </a:lnTo>
                  <a:lnTo>
                    <a:pt x="17" y="7"/>
                  </a:lnTo>
                  <a:lnTo>
                    <a:pt x="21" y="2"/>
                  </a:lnTo>
                  <a:lnTo>
                    <a:pt x="23" y="1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4438"/>
            <p:cNvSpPr>
              <a:spLocks noEditPoints="1"/>
            </p:cNvSpPr>
            <p:nvPr/>
          </p:nvSpPr>
          <p:spPr bwMode="auto">
            <a:xfrm>
              <a:off x="3965576" y="5183188"/>
              <a:ext cx="228600" cy="228600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106" y="131"/>
                </a:cxn>
                <a:cxn ang="0">
                  <a:pos x="132" y="107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142" y="102"/>
                </a:cxn>
                <a:cxn ang="0">
                  <a:pos x="144" y="107"/>
                </a:cxn>
                <a:cxn ang="0">
                  <a:pos x="143" y="108"/>
                </a:cxn>
                <a:cxn ang="0">
                  <a:pos x="142" y="110"/>
                </a:cxn>
                <a:cxn ang="0">
                  <a:pos x="110" y="143"/>
                </a:cxn>
                <a:cxn ang="0">
                  <a:pos x="109" y="143"/>
                </a:cxn>
                <a:cxn ang="0">
                  <a:pos x="108" y="144"/>
                </a:cxn>
                <a:cxn ang="0">
                  <a:pos x="105" y="144"/>
                </a:cxn>
                <a:cxn ang="0">
                  <a:pos x="103" y="143"/>
                </a:cxn>
                <a:cxn ang="0">
                  <a:pos x="1" y="41"/>
                </a:cxn>
                <a:cxn ang="0">
                  <a:pos x="1" y="40"/>
                </a:cxn>
                <a:cxn ang="0">
                  <a:pos x="0" y="37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144" h="144">
                  <a:moveTo>
                    <a:pt x="37" y="12"/>
                  </a:moveTo>
                  <a:lnTo>
                    <a:pt x="12" y="37"/>
                  </a:lnTo>
                  <a:lnTo>
                    <a:pt x="106" y="131"/>
                  </a:lnTo>
                  <a:lnTo>
                    <a:pt x="132" y="107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142" y="102"/>
                  </a:lnTo>
                  <a:lnTo>
                    <a:pt x="144" y="107"/>
                  </a:lnTo>
                  <a:lnTo>
                    <a:pt x="143" y="108"/>
                  </a:lnTo>
                  <a:lnTo>
                    <a:pt x="142" y="110"/>
                  </a:lnTo>
                  <a:lnTo>
                    <a:pt x="110" y="143"/>
                  </a:lnTo>
                  <a:lnTo>
                    <a:pt x="109" y="143"/>
                  </a:lnTo>
                  <a:lnTo>
                    <a:pt x="108" y="144"/>
                  </a:lnTo>
                  <a:lnTo>
                    <a:pt x="105" y="144"/>
                  </a:lnTo>
                  <a:lnTo>
                    <a:pt x="103" y="143"/>
                  </a:lnTo>
                  <a:lnTo>
                    <a:pt x="1" y="41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4439"/>
            <p:cNvSpPr>
              <a:spLocks/>
            </p:cNvSpPr>
            <p:nvPr/>
          </p:nvSpPr>
          <p:spPr bwMode="auto">
            <a:xfrm>
              <a:off x="4025901" y="5229225"/>
              <a:ext cx="152400" cy="152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6" y="89"/>
                </a:cxn>
                <a:cxn ang="0">
                  <a:pos x="89" y="96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96" h="96">
                  <a:moveTo>
                    <a:pt x="7" y="0"/>
                  </a:moveTo>
                  <a:lnTo>
                    <a:pt x="96" y="89"/>
                  </a:lnTo>
                  <a:lnTo>
                    <a:pt x="89" y="96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4440"/>
            <p:cNvSpPr>
              <a:spLocks noEditPoints="1"/>
            </p:cNvSpPr>
            <p:nvPr/>
          </p:nvSpPr>
          <p:spPr bwMode="auto">
            <a:xfrm>
              <a:off x="3965576" y="5183188"/>
              <a:ext cx="93663" cy="92075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12" y="37"/>
                </a:cxn>
                <a:cxn ang="0">
                  <a:pos x="21" y="46"/>
                </a:cxn>
                <a:cxn ang="0">
                  <a:pos x="46" y="21"/>
                </a:cxn>
                <a:cxn ang="0">
                  <a:pos x="37" y="12"/>
                </a:cxn>
                <a:cxn ang="0">
                  <a:pos x="36" y="0"/>
                </a:cxn>
                <a:cxn ang="0">
                  <a:pos x="39" y="0"/>
                </a:cxn>
                <a:cxn ang="0">
                  <a:pos x="41" y="1"/>
                </a:cxn>
                <a:cxn ang="0">
                  <a:pos x="57" y="17"/>
                </a:cxn>
                <a:cxn ang="0">
                  <a:pos x="59" y="21"/>
                </a:cxn>
                <a:cxn ang="0">
                  <a:pos x="58" y="22"/>
                </a:cxn>
                <a:cxn ang="0">
                  <a:pos x="57" y="24"/>
                </a:cxn>
                <a:cxn ang="0">
                  <a:pos x="25" y="57"/>
                </a:cxn>
                <a:cxn ang="0">
                  <a:pos x="23" y="58"/>
                </a:cxn>
                <a:cxn ang="0">
                  <a:pos x="19" y="58"/>
                </a:cxn>
                <a:cxn ang="0">
                  <a:pos x="17" y="57"/>
                </a:cxn>
                <a:cxn ang="0">
                  <a:pos x="1" y="41"/>
                </a:cxn>
                <a:cxn ang="0">
                  <a:pos x="0" y="38"/>
                </a:cxn>
                <a:cxn ang="0">
                  <a:pos x="0" y="35"/>
                </a:cxn>
                <a:cxn ang="0">
                  <a:pos x="1" y="33"/>
                </a:cxn>
                <a:cxn ang="0">
                  <a:pos x="34" y="1"/>
                </a:cxn>
                <a:cxn ang="0">
                  <a:pos x="36" y="0"/>
                </a:cxn>
              </a:cxnLst>
              <a:rect l="0" t="0" r="r" b="b"/>
              <a:pathLst>
                <a:path w="59" h="58">
                  <a:moveTo>
                    <a:pt x="37" y="12"/>
                  </a:moveTo>
                  <a:lnTo>
                    <a:pt x="12" y="37"/>
                  </a:lnTo>
                  <a:lnTo>
                    <a:pt x="21" y="46"/>
                  </a:lnTo>
                  <a:lnTo>
                    <a:pt x="46" y="21"/>
                  </a:lnTo>
                  <a:lnTo>
                    <a:pt x="37" y="12"/>
                  </a:lnTo>
                  <a:close/>
                  <a:moveTo>
                    <a:pt x="36" y="0"/>
                  </a:moveTo>
                  <a:lnTo>
                    <a:pt x="39" y="0"/>
                  </a:lnTo>
                  <a:lnTo>
                    <a:pt x="41" y="1"/>
                  </a:lnTo>
                  <a:lnTo>
                    <a:pt x="57" y="17"/>
                  </a:lnTo>
                  <a:lnTo>
                    <a:pt x="59" y="21"/>
                  </a:lnTo>
                  <a:lnTo>
                    <a:pt x="58" y="22"/>
                  </a:lnTo>
                  <a:lnTo>
                    <a:pt x="57" y="24"/>
                  </a:lnTo>
                  <a:lnTo>
                    <a:pt x="25" y="57"/>
                  </a:lnTo>
                  <a:lnTo>
                    <a:pt x="23" y="58"/>
                  </a:lnTo>
                  <a:lnTo>
                    <a:pt x="19" y="58"/>
                  </a:lnTo>
                  <a:lnTo>
                    <a:pt x="17" y="57"/>
                  </a:lnTo>
                  <a:lnTo>
                    <a:pt x="1" y="41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1" y="33"/>
                  </a:lnTo>
                  <a:lnTo>
                    <a:pt x="3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4441"/>
            <p:cNvSpPr>
              <a:spLocks noEditPoints="1"/>
            </p:cNvSpPr>
            <p:nvPr/>
          </p:nvSpPr>
          <p:spPr bwMode="auto">
            <a:xfrm>
              <a:off x="4127501" y="5343525"/>
              <a:ext cx="77788" cy="80963"/>
            </a:xfrm>
            <a:custGeom>
              <a:avLst/>
              <a:gdLst/>
              <a:ahLst/>
              <a:cxnLst>
                <a:cxn ang="0">
                  <a:pos x="37" y="13"/>
                </a:cxn>
                <a:cxn ang="0">
                  <a:pos x="11" y="37"/>
                </a:cxn>
                <a:cxn ang="0">
                  <a:pos x="14" y="41"/>
                </a:cxn>
                <a:cxn ang="0">
                  <a:pos x="24" y="39"/>
                </a:cxn>
                <a:cxn ang="0">
                  <a:pos x="32" y="32"/>
                </a:cxn>
                <a:cxn ang="0">
                  <a:pos x="37" y="24"/>
                </a:cxn>
                <a:cxn ang="0">
                  <a:pos x="39" y="15"/>
                </a:cxn>
                <a:cxn ang="0">
                  <a:pos x="37" y="13"/>
                </a:cxn>
                <a:cxn ang="0">
                  <a:pos x="35" y="0"/>
                </a:cxn>
                <a:cxn ang="0">
                  <a:pos x="38" y="0"/>
                </a:cxn>
                <a:cxn ang="0">
                  <a:pos x="40" y="1"/>
                </a:cxn>
                <a:cxn ang="0">
                  <a:pos x="48" y="10"/>
                </a:cxn>
                <a:cxn ang="0">
                  <a:pos x="49" y="12"/>
                </a:cxn>
                <a:cxn ang="0">
                  <a:pos x="49" y="13"/>
                </a:cxn>
                <a:cxn ang="0">
                  <a:pos x="46" y="27"/>
                </a:cxn>
                <a:cxn ang="0">
                  <a:pos x="39" y="40"/>
                </a:cxn>
                <a:cxn ang="0">
                  <a:pos x="27" y="48"/>
                </a:cxn>
                <a:cxn ang="0">
                  <a:pos x="12" y="51"/>
                </a:cxn>
                <a:cxn ang="0">
                  <a:pos x="11" y="51"/>
                </a:cxn>
                <a:cxn ang="0">
                  <a:pos x="9" y="50"/>
                </a:cxn>
                <a:cxn ang="0">
                  <a:pos x="1" y="42"/>
                </a:cxn>
                <a:cxn ang="0">
                  <a:pos x="0" y="40"/>
                </a:cxn>
                <a:cxn ang="0">
                  <a:pos x="0" y="35"/>
                </a:cxn>
                <a:cxn ang="0">
                  <a:pos x="1" y="34"/>
                </a:cxn>
                <a:cxn ang="0">
                  <a:pos x="33" y="1"/>
                </a:cxn>
                <a:cxn ang="0">
                  <a:pos x="35" y="0"/>
                </a:cxn>
              </a:cxnLst>
              <a:rect l="0" t="0" r="r" b="b"/>
              <a:pathLst>
                <a:path w="49" h="51">
                  <a:moveTo>
                    <a:pt x="37" y="13"/>
                  </a:moveTo>
                  <a:lnTo>
                    <a:pt x="11" y="37"/>
                  </a:lnTo>
                  <a:lnTo>
                    <a:pt x="14" y="41"/>
                  </a:lnTo>
                  <a:lnTo>
                    <a:pt x="24" y="39"/>
                  </a:lnTo>
                  <a:lnTo>
                    <a:pt x="32" y="32"/>
                  </a:lnTo>
                  <a:lnTo>
                    <a:pt x="37" y="24"/>
                  </a:lnTo>
                  <a:lnTo>
                    <a:pt x="39" y="15"/>
                  </a:lnTo>
                  <a:lnTo>
                    <a:pt x="37" y="13"/>
                  </a:lnTo>
                  <a:close/>
                  <a:moveTo>
                    <a:pt x="35" y="0"/>
                  </a:moveTo>
                  <a:lnTo>
                    <a:pt x="38" y="0"/>
                  </a:lnTo>
                  <a:lnTo>
                    <a:pt x="40" y="1"/>
                  </a:lnTo>
                  <a:lnTo>
                    <a:pt x="48" y="10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6" y="27"/>
                  </a:lnTo>
                  <a:lnTo>
                    <a:pt x="39" y="40"/>
                  </a:lnTo>
                  <a:lnTo>
                    <a:pt x="27" y="48"/>
                  </a:lnTo>
                  <a:lnTo>
                    <a:pt x="12" y="51"/>
                  </a:lnTo>
                  <a:lnTo>
                    <a:pt x="11" y="51"/>
                  </a:lnTo>
                  <a:lnTo>
                    <a:pt x="9" y="50"/>
                  </a:lnTo>
                  <a:lnTo>
                    <a:pt x="1" y="4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1" y="34"/>
                  </a:lnTo>
                  <a:lnTo>
                    <a:pt x="33" y="1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4442"/>
            <p:cNvSpPr>
              <a:spLocks/>
            </p:cNvSpPr>
            <p:nvPr/>
          </p:nvSpPr>
          <p:spPr bwMode="auto">
            <a:xfrm>
              <a:off x="3805238" y="4929188"/>
              <a:ext cx="101600" cy="10001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64" y="7"/>
                </a:cxn>
                <a:cxn ang="0">
                  <a:pos x="7" y="63"/>
                </a:cxn>
                <a:cxn ang="0">
                  <a:pos x="0" y="56"/>
                </a:cxn>
                <a:cxn ang="0">
                  <a:pos x="57" y="0"/>
                </a:cxn>
              </a:cxnLst>
              <a:rect l="0" t="0" r="r" b="b"/>
              <a:pathLst>
                <a:path w="64" h="63">
                  <a:moveTo>
                    <a:pt x="57" y="0"/>
                  </a:moveTo>
                  <a:lnTo>
                    <a:pt x="64" y="7"/>
                  </a:lnTo>
                  <a:lnTo>
                    <a:pt x="7" y="63"/>
                  </a:lnTo>
                  <a:lnTo>
                    <a:pt x="0" y="56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4443"/>
            <p:cNvSpPr>
              <a:spLocks/>
            </p:cNvSpPr>
            <p:nvPr/>
          </p:nvSpPr>
          <p:spPr bwMode="auto">
            <a:xfrm>
              <a:off x="3775076" y="4940300"/>
              <a:ext cx="173038" cy="16986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9" y="6"/>
                </a:cxn>
                <a:cxn ang="0">
                  <a:pos x="8" y="107"/>
                </a:cxn>
                <a:cxn ang="0">
                  <a:pos x="0" y="100"/>
                </a:cxn>
                <a:cxn ang="0">
                  <a:pos x="101" y="0"/>
                </a:cxn>
              </a:cxnLst>
              <a:rect l="0" t="0" r="r" b="b"/>
              <a:pathLst>
                <a:path w="109" h="107">
                  <a:moveTo>
                    <a:pt x="101" y="0"/>
                  </a:moveTo>
                  <a:lnTo>
                    <a:pt x="109" y="6"/>
                  </a:lnTo>
                  <a:lnTo>
                    <a:pt x="8" y="107"/>
                  </a:lnTo>
                  <a:lnTo>
                    <a:pt x="0" y="10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5123" name="Picture 3" descr="C:\Users\semenova\Desktop\ОНКОЛОГИЧЕСКИЙ КОНСИЛИУМ\Для презентации\скрины онкоконсилиума\5.1.запись на госпитализацию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163" y="1303338"/>
            <a:ext cx="3170237" cy="2789643"/>
          </a:xfrm>
          <a:prstGeom prst="rect">
            <a:avLst/>
          </a:prstGeom>
          <a:noFill/>
        </p:spPr>
      </p:pic>
      <p:pic>
        <p:nvPicPr>
          <p:cNvPr id="5124" name="Picture 4" descr="C:\Users\semenova\Desktop\ОНКОЛОГИЧЕСКИЙ КОНСИЛИУМ\Для презентации\скрины онкоконсилиума\5.2. Обща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471"/>
            <a:ext cx="12192000" cy="1727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6059</TotalTime>
  <Words>123</Words>
  <Application>Microsoft Office PowerPoint</Application>
  <PresentationFormat>Произвольный</PresentationFormat>
  <Paragraphs>42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2.1.  1 ЭТАП КОНСИЛИУМА</vt:lpstr>
      <vt:lpstr>2.1.  1 ЭТАП КОНСИЛИУМА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Albert Ishmuratov</dc:creator>
  <cp:lastModifiedBy>semenova</cp:lastModifiedBy>
  <cp:revision>399</cp:revision>
  <dcterms:created xsi:type="dcterms:W3CDTF">2013-11-14T07:59:07Z</dcterms:created>
  <dcterms:modified xsi:type="dcterms:W3CDTF">2018-09-06T17:11:29Z</dcterms:modified>
</cp:coreProperties>
</file>